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embedTrueTypeFonts="1">
  <p:sldMasterIdLst>
    <p:sldMasterId id="2147483648" r:id="rId1"/>
    <p:sldMasterId id="2147483662" r:id="rId2"/>
  </p:sldMasterIdLst>
  <p:notesMasterIdLst>
    <p:notesMasterId r:id="rId39"/>
  </p:notesMasterIdLst>
  <p:sldIdLst>
    <p:sldId id="256" r:id="rId3"/>
    <p:sldId id="273" r:id="rId4"/>
    <p:sldId id="274" r:id="rId5"/>
    <p:sldId id="275" r:id="rId6"/>
    <p:sldId id="276" r:id="rId7"/>
    <p:sldId id="277" r:id="rId8"/>
    <p:sldId id="272" r:id="rId9"/>
    <p:sldId id="267" r:id="rId10"/>
    <p:sldId id="257" r:id="rId11"/>
    <p:sldId id="268" r:id="rId12"/>
    <p:sldId id="280" r:id="rId13"/>
    <p:sldId id="281" r:id="rId14"/>
    <p:sldId id="292" r:id="rId15"/>
    <p:sldId id="295" r:id="rId16"/>
    <p:sldId id="293" r:id="rId17"/>
    <p:sldId id="291" r:id="rId18"/>
    <p:sldId id="296" r:id="rId19"/>
    <p:sldId id="283" r:id="rId20"/>
    <p:sldId id="282" r:id="rId21"/>
    <p:sldId id="284" r:id="rId22"/>
    <p:sldId id="285" r:id="rId23"/>
    <p:sldId id="286" r:id="rId24"/>
    <p:sldId id="288" r:id="rId25"/>
    <p:sldId id="287" r:id="rId26"/>
    <p:sldId id="289" r:id="rId27"/>
    <p:sldId id="290" r:id="rId28"/>
    <p:sldId id="297" r:id="rId29"/>
    <p:sldId id="298" r:id="rId30"/>
    <p:sldId id="299" r:id="rId31"/>
    <p:sldId id="300" r:id="rId32"/>
    <p:sldId id="301" r:id="rId33"/>
    <p:sldId id="302" r:id="rId34"/>
    <p:sldId id="263" r:id="rId35"/>
    <p:sldId id="278" r:id="rId36"/>
    <p:sldId id="279" r:id="rId37"/>
    <p:sldId id="303" r:id="rId38"/>
  </p:sldIdLst>
  <p:sldSz cx="12192000" cy="6858000"/>
  <p:notesSz cx="6858000" cy="9144000"/>
  <p:embeddedFontLst>
    <p:embeddedFont>
      <p:font typeface="Alfarn" panose="00000800000000000000" charset="0"/>
      <p:bold r:id="rId40"/>
    </p:embeddedFont>
    <p:embeddedFont>
      <p:font typeface="Calibri" panose="020F0502020204030204" pitchFamily="34" charset="0"/>
      <p:regular r:id="rId41"/>
      <p:bold r:id="rId42"/>
      <p:italic r:id="rId43"/>
      <p:boldItalic r:id="rId44"/>
    </p:embeddedFont>
    <p:embeddedFont>
      <p:font typeface="CarlMarx" panose="020B0604020202020204" charset="0"/>
      <p:regular r:id="rId45"/>
      <p:bold r:id="rId46"/>
    </p:embeddedFont>
    <p:embeddedFont>
      <p:font typeface="Consolas" panose="020B0609020204030204" pitchFamily="49" charset="0"/>
      <p:regular r:id="rId47"/>
      <p:bold r:id="rId48"/>
      <p:italic r:id="rId49"/>
      <p:boldItalic r:id="rId50"/>
    </p:embeddedFont>
    <p:embeddedFont>
      <p:font typeface="Segoe UI" panose="020B0502040204020203" pitchFamily="34" charset="0"/>
      <p:regular r:id="rId51"/>
      <p:bold r:id="rId52"/>
      <p:italic r:id="rId53"/>
      <p:boldItalic r:id="rId54"/>
    </p:embeddedFont>
    <p:embeddedFont>
      <p:font typeface="Stencil" panose="020B0604020202020204" charset="0"/>
      <p:regular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D49"/>
    <a:srgbClr val="B3B9B5"/>
    <a:srgbClr val="FF64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87D6B6-D012-49C9-A850-2F6889499D3F}" v="516" dt="2019-06-06T09:35:44.3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7" autoAdjust="0"/>
    <p:restoredTop sz="65583" autoAdjust="0"/>
  </p:normalViewPr>
  <p:slideViewPr>
    <p:cSldViewPr snapToGrid="0">
      <p:cViewPr varScale="1">
        <p:scale>
          <a:sx n="88" d="100"/>
          <a:sy n="88" d="100"/>
        </p:scale>
        <p:origin x="1227"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7.fntdata"/><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2.fntdata"/><Relationship Id="rId54"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0.fntdata"/><Relationship Id="rId57"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5.fntdata"/><Relationship Id="rId52" Type="http://schemas.openxmlformats.org/officeDocument/2006/relationships/font" Target="fonts/font13.fntdata"/><Relationship Id="rId60"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12.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49B142-3CF2-45A6-97F6-67C102C3FE96}" type="datetimeFigureOut">
              <a:rPr lang="en-US" smtClean="0"/>
              <a:t>6/5/2019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C819DE-7AE7-43B1-9EB8-0F6CA26EC42C}" type="slidenum">
              <a:rPr lang="en-US" smtClean="0"/>
              <a:t>‹#›</a:t>
            </a:fld>
            <a:endParaRPr lang="en-US"/>
          </a:p>
        </p:txBody>
      </p:sp>
    </p:spTree>
    <p:extLst>
      <p:ext uri="{BB962C8B-B14F-4D97-AF65-F5344CB8AC3E}">
        <p14:creationId xmlns:p14="http://schemas.microsoft.com/office/powerpoint/2010/main" val="3807220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slide shown before the presentation starts. When you are ready to go, tell the video operator to start the recording, and click to the next slide.</a:t>
            </a:r>
          </a:p>
        </p:txBody>
      </p:sp>
      <p:sp>
        <p:nvSpPr>
          <p:cNvPr id="4" name="Slide Number Placeholder 3"/>
          <p:cNvSpPr>
            <a:spLocks noGrp="1"/>
          </p:cNvSpPr>
          <p:nvPr>
            <p:ph type="sldNum" sz="quarter" idx="5"/>
          </p:nvPr>
        </p:nvSpPr>
        <p:spPr/>
        <p:txBody>
          <a:bodyPr/>
          <a:lstStyle/>
          <a:p>
            <a:fld id="{42C819DE-7AE7-43B1-9EB8-0F6CA26EC42C}" type="slidenum">
              <a:rPr lang="en-US" smtClean="0"/>
              <a:t>1</a:t>
            </a:fld>
            <a:endParaRPr lang="en-US"/>
          </a:p>
        </p:txBody>
      </p:sp>
    </p:spTree>
    <p:extLst>
      <p:ext uri="{BB962C8B-B14F-4D97-AF65-F5344CB8AC3E}">
        <p14:creationId xmlns:p14="http://schemas.microsoft.com/office/powerpoint/2010/main" val="2226399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10</a:t>
            </a:fld>
            <a:endParaRPr lang="en-US"/>
          </a:p>
        </p:txBody>
      </p:sp>
    </p:spTree>
    <p:extLst>
      <p:ext uri="{BB962C8B-B14F-4D97-AF65-F5344CB8AC3E}">
        <p14:creationId xmlns:p14="http://schemas.microsoft.com/office/powerpoint/2010/main" val="2731354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all know the “Pet Shop &lt;-&gt; Cattle Farm” dichotomy. Traditionally sysadmins would assign “cute” names to app servers and implicitly attach emotional value to them. This is bad.</a:t>
            </a:r>
          </a:p>
          <a:p>
            <a:endParaRPr lang="en-US" dirty="0"/>
          </a:p>
          <a:p>
            <a:r>
              <a:rPr lang="en-US" dirty="0"/>
              <a:t>I started out in what I like to describe as a “Petting Zoo” - doing escalation support at a hosting provider for hundreds of business customers with anywhere from 5 to 600.000 employees – I saw a lot of pets but also a lot of corporations starting to approach cattle farming out of necessity.</a:t>
            </a:r>
          </a:p>
        </p:txBody>
      </p:sp>
      <p:sp>
        <p:nvSpPr>
          <p:cNvPr id="4" name="Slide Number Placeholder 3"/>
          <p:cNvSpPr>
            <a:spLocks noGrp="1"/>
          </p:cNvSpPr>
          <p:nvPr>
            <p:ph type="sldNum" sz="quarter" idx="5"/>
          </p:nvPr>
        </p:nvSpPr>
        <p:spPr/>
        <p:txBody>
          <a:bodyPr/>
          <a:lstStyle/>
          <a:p>
            <a:fld id="{42C819DE-7AE7-43B1-9EB8-0F6CA26EC42C}" type="slidenum">
              <a:rPr lang="en-US" smtClean="0"/>
              <a:t>11</a:t>
            </a:fld>
            <a:endParaRPr lang="en-US"/>
          </a:p>
        </p:txBody>
      </p:sp>
    </p:spTree>
    <p:extLst>
      <p:ext uri="{BB962C8B-B14F-4D97-AF65-F5344CB8AC3E}">
        <p14:creationId xmlns:p14="http://schemas.microsoft.com/office/powerpoint/2010/main" val="2977266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Pragmatic Security Engineering is not a well-founded philosophy, but simply my own non-technical rules that I remind myself of when working on new problems and solutions</a:t>
            </a:r>
          </a:p>
        </p:txBody>
      </p:sp>
      <p:sp>
        <p:nvSpPr>
          <p:cNvPr id="4" name="Slide Number Placeholder 3"/>
          <p:cNvSpPr>
            <a:spLocks noGrp="1"/>
          </p:cNvSpPr>
          <p:nvPr>
            <p:ph type="sldNum" sz="quarter" idx="5"/>
          </p:nvPr>
        </p:nvSpPr>
        <p:spPr/>
        <p:txBody>
          <a:bodyPr/>
          <a:lstStyle/>
          <a:p>
            <a:fld id="{42C819DE-7AE7-43B1-9EB8-0F6CA26EC42C}" type="slidenum">
              <a:rPr lang="en-US" smtClean="0"/>
              <a:t>12</a:t>
            </a:fld>
            <a:endParaRPr lang="en-US"/>
          </a:p>
        </p:txBody>
      </p:sp>
    </p:spTree>
    <p:extLst>
      <p:ext uri="{BB962C8B-B14F-4D97-AF65-F5344CB8AC3E}">
        <p14:creationId xmlns:p14="http://schemas.microsoft.com/office/powerpoint/2010/main" val="3927349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traditionally has attracted an overrepresentation of people more comfortable working with machines than people – time to step out of that comfort zone if you want to get anything done.</a:t>
            </a:r>
          </a:p>
        </p:txBody>
      </p:sp>
      <p:sp>
        <p:nvSpPr>
          <p:cNvPr id="4" name="Slide Number Placeholder 3"/>
          <p:cNvSpPr>
            <a:spLocks noGrp="1"/>
          </p:cNvSpPr>
          <p:nvPr>
            <p:ph type="sldNum" sz="quarter" idx="5"/>
          </p:nvPr>
        </p:nvSpPr>
        <p:spPr/>
        <p:txBody>
          <a:bodyPr/>
          <a:lstStyle/>
          <a:p>
            <a:fld id="{42C819DE-7AE7-43B1-9EB8-0F6CA26EC42C}" type="slidenum">
              <a:rPr lang="en-US" smtClean="0"/>
              <a:t>13</a:t>
            </a:fld>
            <a:endParaRPr lang="en-US"/>
          </a:p>
        </p:txBody>
      </p:sp>
    </p:spTree>
    <p:extLst>
      <p:ext uri="{BB962C8B-B14F-4D97-AF65-F5344CB8AC3E}">
        <p14:creationId xmlns:p14="http://schemas.microsoft.com/office/powerpoint/2010/main" val="3533102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you help solve problems you don’t understand the context of?</a:t>
            </a:r>
          </a:p>
        </p:txBody>
      </p:sp>
      <p:sp>
        <p:nvSpPr>
          <p:cNvPr id="4" name="Slide Number Placeholder 3"/>
          <p:cNvSpPr>
            <a:spLocks noGrp="1"/>
          </p:cNvSpPr>
          <p:nvPr>
            <p:ph type="sldNum" sz="quarter" idx="5"/>
          </p:nvPr>
        </p:nvSpPr>
        <p:spPr/>
        <p:txBody>
          <a:bodyPr/>
          <a:lstStyle/>
          <a:p>
            <a:fld id="{42C819DE-7AE7-43B1-9EB8-0F6CA26EC42C}" type="slidenum">
              <a:rPr lang="en-US" smtClean="0"/>
              <a:t>14</a:t>
            </a:fld>
            <a:endParaRPr lang="en-US"/>
          </a:p>
        </p:txBody>
      </p:sp>
    </p:spTree>
    <p:extLst>
      <p:ext uri="{BB962C8B-B14F-4D97-AF65-F5344CB8AC3E}">
        <p14:creationId xmlns:p14="http://schemas.microsoft.com/office/powerpoint/2010/main" val="13598085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15</a:t>
            </a:fld>
            <a:endParaRPr lang="en-US"/>
          </a:p>
        </p:txBody>
      </p:sp>
    </p:spTree>
    <p:extLst>
      <p:ext uri="{BB962C8B-B14F-4D97-AF65-F5344CB8AC3E}">
        <p14:creationId xmlns:p14="http://schemas.microsoft.com/office/powerpoint/2010/main" val="29573346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to think my job was literally to “say no”. Moving away from that mindset does wonders (for you _and_ your organization)</a:t>
            </a:r>
          </a:p>
        </p:txBody>
      </p:sp>
      <p:sp>
        <p:nvSpPr>
          <p:cNvPr id="4" name="Slide Number Placeholder 3"/>
          <p:cNvSpPr>
            <a:spLocks noGrp="1"/>
          </p:cNvSpPr>
          <p:nvPr>
            <p:ph type="sldNum" sz="quarter" idx="5"/>
          </p:nvPr>
        </p:nvSpPr>
        <p:spPr/>
        <p:txBody>
          <a:bodyPr/>
          <a:lstStyle/>
          <a:p>
            <a:fld id="{42C819DE-7AE7-43B1-9EB8-0F6CA26EC42C}" type="slidenum">
              <a:rPr lang="en-US" smtClean="0"/>
              <a:t>16</a:t>
            </a:fld>
            <a:endParaRPr lang="en-US"/>
          </a:p>
        </p:txBody>
      </p:sp>
    </p:spTree>
    <p:extLst>
      <p:ext uri="{BB962C8B-B14F-4D97-AF65-F5344CB8AC3E}">
        <p14:creationId xmlns:p14="http://schemas.microsoft.com/office/powerpoint/2010/main" val="38526597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 often we fall into the trap of poorly “outsourcing” problem solving to the nearest available vendor. That’s not always the best use of budget, and sometimes straight-up detrimental to the resulting security posture of your systems</a:t>
            </a:r>
          </a:p>
        </p:txBody>
      </p:sp>
      <p:sp>
        <p:nvSpPr>
          <p:cNvPr id="4" name="Slide Number Placeholder 3"/>
          <p:cNvSpPr>
            <a:spLocks noGrp="1"/>
          </p:cNvSpPr>
          <p:nvPr>
            <p:ph type="sldNum" sz="quarter" idx="5"/>
          </p:nvPr>
        </p:nvSpPr>
        <p:spPr/>
        <p:txBody>
          <a:bodyPr/>
          <a:lstStyle/>
          <a:p>
            <a:fld id="{42C819DE-7AE7-43B1-9EB8-0F6CA26EC42C}" type="slidenum">
              <a:rPr lang="en-US" smtClean="0"/>
              <a:t>17</a:t>
            </a:fld>
            <a:endParaRPr lang="en-US"/>
          </a:p>
        </p:txBody>
      </p:sp>
    </p:spTree>
    <p:extLst>
      <p:ext uri="{BB962C8B-B14F-4D97-AF65-F5344CB8AC3E}">
        <p14:creationId xmlns:p14="http://schemas.microsoft.com/office/powerpoint/2010/main" val="594599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isn’t news, these are all repeat offenders - want to know what the seemingly biggest hurdles of basic IT Security management Anno 2019 look like? Just google for “biggest hurdles of basic IT Security management 2009”</a:t>
            </a:r>
          </a:p>
        </p:txBody>
      </p:sp>
      <p:sp>
        <p:nvSpPr>
          <p:cNvPr id="4" name="Slide Number Placeholder 3"/>
          <p:cNvSpPr>
            <a:spLocks noGrp="1"/>
          </p:cNvSpPr>
          <p:nvPr>
            <p:ph type="sldNum" sz="quarter" idx="5"/>
          </p:nvPr>
        </p:nvSpPr>
        <p:spPr/>
        <p:txBody>
          <a:bodyPr/>
          <a:lstStyle/>
          <a:p>
            <a:fld id="{42C819DE-7AE7-43B1-9EB8-0F6CA26EC42C}" type="slidenum">
              <a:rPr lang="en-US" smtClean="0"/>
              <a:t>18</a:t>
            </a:fld>
            <a:endParaRPr lang="en-US"/>
          </a:p>
        </p:txBody>
      </p:sp>
    </p:spTree>
    <p:extLst>
      <p:ext uri="{BB962C8B-B14F-4D97-AF65-F5344CB8AC3E}">
        <p14:creationId xmlns:p14="http://schemas.microsoft.com/office/powerpoint/2010/main" val="3861391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3 rules of Performance </a:t>
            </a:r>
            <a:r>
              <a:rPr lang="en-US" dirty="0" err="1"/>
              <a:t>optimatizations</a:t>
            </a:r>
            <a:r>
              <a:rPr lang="en-US" dirty="0"/>
              <a:t> can be summarized as “Measure, Measure and Measure”.</a:t>
            </a:r>
          </a:p>
          <a:p>
            <a:r>
              <a:rPr lang="en-US" dirty="0"/>
              <a:t>For defensive security, the equivalent first rule is to ensure you have the visibility into what’s going on </a:t>
            </a:r>
            <a:r>
              <a:rPr lang="en-US" dirty="0" err="1"/>
              <a:t>on</a:t>
            </a:r>
            <a:r>
              <a:rPr lang="en-US" dirty="0"/>
              <a:t> your endpoints. Plenty of free(!!!) components exist to enable you to forward large swaths of telemetry from your Windows endpoints – so prioritize setting up the infrastructure to forward and </a:t>
            </a:r>
            <a:r>
              <a:rPr lang="en-US" dirty="0" err="1"/>
              <a:t>analyse</a:t>
            </a:r>
            <a:r>
              <a:rPr lang="en-US" dirty="0"/>
              <a:t> event log data if you haven’t already.</a:t>
            </a:r>
          </a:p>
          <a:p>
            <a:endParaRPr lang="en-US" dirty="0"/>
          </a:p>
          <a:p>
            <a:r>
              <a:rPr lang="en-US" dirty="0"/>
              <a:t>List is obviously non-exhaustive – additional actions include: upgrading PowerShell/WMF to 5.1 everywhere, Admin account segregation in Active Directory etc.</a:t>
            </a:r>
          </a:p>
        </p:txBody>
      </p:sp>
      <p:sp>
        <p:nvSpPr>
          <p:cNvPr id="4" name="Slide Number Placeholder 3"/>
          <p:cNvSpPr>
            <a:spLocks noGrp="1"/>
          </p:cNvSpPr>
          <p:nvPr>
            <p:ph type="sldNum" sz="quarter" idx="5"/>
          </p:nvPr>
        </p:nvSpPr>
        <p:spPr/>
        <p:txBody>
          <a:bodyPr/>
          <a:lstStyle/>
          <a:p>
            <a:fld id="{42C819DE-7AE7-43B1-9EB8-0F6CA26EC42C}" type="slidenum">
              <a:rPr lang="en-US" smtClean="0"/>
              <a:t>19</a:t>
            </a:fld>
            <a:endParaRPr lang="en-US"/>
          </a:p>
        </p:txBody>
      </p:sp>
    </p:spTree>
    <p:extLst>
      <p:ext uri="{BB962C8B-B14F-4D97-AF65-F5344CB8AC3E}">
        <p14:creationId xmlns:p14="http://schemas.microsoft.com/office/powerpoint/2010/main" val="1958557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de-DE" dirty="0"/>
          </a:p>
          <a:p>
            <a:r>
              <a:rPr lang="de-DE" dirty="0"/>
              <a:t>These slides are mandatory and help us with video post-processing. </a:t>
            </a:r>
            <a:r>
              <a:rPr lang="de-DE" dirty="0" err="1"/>
              <a:t>Please</a:t>
            </a:r>
            <a:r>
              <a:rPr lang="de-DE" dirty="0"/>
              <a:t> </a:t>
            </a:r>
            <a:r>
              <a:rPr lang="de-DE" dirty="0" err="1"/>
              <a:t>keep</a:t>
            </a:r>
            <a:r>
              <a:rPr lang="de-DE" dirty="0"/>
              <a:t> </a:t>
            </a:r>
            <a:r>
              <a:rPr lang="de-DE" dirty="0" err="1"/>
              <a:t>them</a:t>
            </a:r>
            <a:r>
              <a:rPr lang="de-DE" dirty="0"/>
              <a:t> </a:t>
            </a:r>
            <a:r>
              <a:rPr lang="de-DE" dirty="0" err="1"/>
              <a:t>as</a:t>
            </a:r>
            <a:r>
              <a:rPr lang="de-DE" dirty="0"/>
              <a:t> </a:t>
            </a:r>
            <a:r>
              <a:rPr lang="de-DE" dirty="0" err="1"/>
              <a:t>they</a:t>
            </a:r>
            <a:r>
              <a:rPr lang="de-DE" dirty="0"/>
              <a:t> </a:t>
            </a:r>
            <a:r>
              <a:rPr lang="de-DE" dirty="0" err="1"/>
              <a:t>are</a:t>
            </a:r>
            <a:r>
              <a:rPr lang="de-DE" dirty="0"/>
              <a:t>. </a:t>
            </a:r>
          </a:p>
        </p:txBody>
      </p:sp>
      <p:sp>
        <p:nvSpPr>
          <p:cNvPr id="4" name="Foliennummernplatzhalter 3"/>
          <p:cNvSpPr>
            <a:spLocks noGrp="1"/>
          </p:cNvSpPr>
          <p:nvPr>
            <p:ph type="sldNum" sz="quarter" idx="10"/>
          </p:nvPr>
        </p:nvSpPr>
        <p:spPr/>
        <p:txBody>
          <a:bodyPr/>
          <a:lstStyle/>
          <a:p>
            <a:fld id="{42C819DE-7AE7-43B1-9EB8-0F6CA26EC42C}" type="slidenum">
              <a:rPr lang="en-US" smtClean="0"/>
              <a:t>2</a:t>
            </a:fld>
            <a:endParaRPr lang="en-US"/>
          </a:p>
        </p:txBody>
      </p:sp>
    </p:spTree>
    <p:extLst>
      <p:ext uri="{BB962C8B-B14F-4D97-AF65-F5344CB8AC3E}">
        <p14:creationId xmlns:p14="http://schemas.microsoft.com/office/powerpoint/2010/main" val="1453300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doesn’t love a good backronym?</a:t>
            </a:r>
          </a:p>
        </p:txBody>
      </p:sp>
      <p:sp>
        <p:nvSpPr>
          <p:cNvPr id="4" name="Slide Number Placeholder 3"/>
          <p:cNvSpPr>
            <a:spLocks noGrp="1"/>
          </p:cNvSpPr>
          <p:nvPr>
            <p:ph type="sldNum" sz="quarter" idx="5"/>
          </p:nvPr>
        </p:nvSpPr>
        <p:spPr/>
        <p:txBody>
          <a:bodyPr/>
          <a:lstStyle/>
          <a:p>
            <a:fld id="{42C819DE-7AE7-43B1-9EB8-0F6CA26EC42C}" type="slidenum">
              <a:rPr lang="en-US" smtClean="0"/>
              <a:t>20</a:t>
            </a:fld>
            <a:endParaRPr lang="en-US"/>
          </a:p>
        </p:txBody>
      </p:sp>
    </p:spTree>
    <p:extLst>
      <p:ext uri="{BB962C8B-B14F-4D97-AF65-F5344CB8AC3E}">
        <p14:creationId xmlns:p14="http://schemas.microsoft.com/office/powerpoint/2010/main" val="33189606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Sharing privilege assignments across many users is a terrible thing. If I </a:t>
            </a:r>
            <a:r>
              <a:rPr lang="en-US" dirty="0" err="1"/>
              <a:t>pwn</a:t>
            </a:r>
            <a:r>
              <a:rPr lang="en-US" dirty="0"/>
              <a:t> one laptop I’ve now </a:t>
            </a:r>
            <a:r>
              <a:rPr lang="en-US" dirty="0" err="1"/>
              <a:t>pwned</a:t>
            </a:r>
            <a:r>
              <a:rPr lang="en-US" dirty="0"/>
              <a:t> 200!</a:t>
            </a:r>
          </a:p>
        </p:txBody>
      </p:sp>
      <p:sp>
        <p:nvSpPr>
          <p:cNvPr id="4" name="Slide Number Placeholder 3"/>
          <p:cNvSpPr>
            <a:spLocks noGrp="1"/>
          </p:cNvSpPr>
          <p:nvPr>
            <p:ph type="sldNum" sz="quarter" idx="5"/>
          </p:nvPr>
        </p:nvSpPr>
        <p:spPr/>
        <p:txBody>
          <a:bodyPr/>
          <a:lstStyle/>
          <a:p>
            <a:fld id="{42C819DE-7AE7-43B1-9EB8-0F6CA26EC42C}" type="slidenum">
              <a:rPr lang="en-US" smtClean="0"/>
              <a:t>21</a:t>
            </a:fld>
            <a:endParaRPr lang="en-US"/>
          </a:p>
        </p:txBody>
      </p:sp>
    </p:spTree>
    <p:extLst>
      <p:ext uri="{BB962C8B-B14F-4D97-AF65-F5344CB8AC3E}">
        <p14:creationId xmlns:p14="http://schemas.microsoft.com/office/powerpoint/2010/main" val="6092673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usually plays out when you attempt to enforce things like Restricted Groups for the </a:t>
            </a:r>
            <a:r>
              <a:rPr lang="en-US" dirty="0" err="1"/>
              <a:t>builtin</a:t>
            </a:r>
            <a:r>
              <a:rPr lang="en-US" dirty="0"/>
              <a:t> Administrators group across your fleet</a:t>
            </a:r>
          </a:p>
        </p:txBody>
      </p:sp>
      <p:sp>
        <p:nvSpPr>
          <p:cNvPr id="4" name="Slide Number Placeholder 3"/>
          <p:cNvSpPr>
            <a:spLocks noGrp="1"/>
          </p:cNvSpPr>
          <p:nvPr>
            <p:ph type="sldNum" sz="quarter" idx="5"/>
          </p:nvPr>
        </p:nvSpPr>
        <p:spPr/>
        <p:txBody>
          <a:bodyPr/>
          <a:lstStyle/>
          <a:p>
            <a:fld id="{42C819DE-7AE7-43B1-9EB8-0F6CA26EC42C}" type="slidenum">
              <a:rPr lang="en-US" smtClean="0"/>
              <a:t>22</a:t>
            </a:fld>
            <a:endParaRPr lang="en-US"/>
          </a:p>
        </p:txBody>
      </p:sp>
    </p:spTree>
    <p:extLst>
      <p:ext uri="{BB962C8B-B14F-4D97-AF65-F5344CB8AC3E}">
        <p14:creationId xmlns:p14="http://schemas.microsoft.com/office/powerpoint/2010/main" val="40616161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 what we had in mind</a:t>
            </a:r>
          </a:p>
        </p:txBody>
      </p:sp>
      <p:sp>
        <p:nvSpPr>
          <p:cNvPr id="4" name="Slide Number Placeholder 3"/>
          <p:cNvSpPr>
            <a:spLocks noGrp="1"/>
          </p:cNvSpPr>
          <p:nvPr>
            <p:ph type="sldNum" sz="quarter" idx="5"/>
          </p:nvPr>
        </p:nvSpPr>
        <p:spPr/>
        <p:txBody>
          <a:bodyPr/>
          <a:lstStyle/>
          <a:p>
            <a:fld id="{42C819DE-7AE7-43B1-9EB8-0F6CA26EC42C}" type="slidenum">
              <a:rPr lang="en-US" smtClean="0"/>
              <a:t>23</a:t>
            </a:fld>
            <a:endParaRPr lang="en-US"/>
          </a:p>
        </p:txBody>
      </p:sp>
    </p:spTree>
    <p:extLst>
      <p:ext uri="{BB962C8B-B14F-4D97-AF65-F5344CB8AC3E}">
        <p14:creationId xmlns:p14="http://schemas.microsoft.com/office/powerpoint/2010/main" val="2324769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Pair with Restricted Groups + disable RDP and Remote Assistance, and you now have a sort of “self-healing” temporary assignment that only works for the console session on the machine!</a:t>
            </a:r>
          </a:p>
          <a:p>
            <a:endParaRPr lang="en-US" dirty="0"/>
          </a:p>
          <a:p>
            <a:r>
              <a:rPr lang="en-US" dirty="0"/>
              <a:t>The time it takes to revert is entirely dependent on the Group Policy client-side refresh interval (defaults to 90 minutes, which is probably an acceptable window for most orgs)</a:t>
            </a:r>
          </a:p>
        </p:txBody>
      </p:sp>
      <p:sp>
        <p:nvSpPr>
          <p:cNvPr id="4" name="Slide Number Placeholder 3"/>
          <p:cNvSpPr>
            <a:spLocks noGrp="1"/>
          </p:cNvSpPr>
          <p:nvPr>
            <p:ph type="sldNum" sz="quarter" idx="5"/>
          </p:nvPr>
        </p:nvSpPr>
        <p:spPr/>
        <p:txBody>
          <a:bodyPr/>
          <a:lstStyle/>
          <a:p>
            <a:fld id="{42C819DE-7AE7-43B1-9EB8-0F6CA26EC42C}" type="slidenum">
              <a:rPr lang="en-US" smtClean="0"/>
              <a:t>24</a:t>
            </a:fld>
            <a:endParaRPr lang="en-US"/>
          </a:p>
        </p:txBody>
      </p:sp>
    </p:spTree>
    <p:extLst>
      <p:ext uri="{BB962C8B-B14F-4D97-AF65-F5344CB8AC3E}">
        <p14:creationId xmlns:p14="http://schemas.microsoft.com/office/powerpoint/2010/main" val="30971363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long as you log the attempts to the event log, a log file or your SIEM, the last part is optional, although _highly_ recommended in order to throttle excessive requests</a:t>
            </a:r>
          </a:p>
        </p:txBody>
      </p:sp>
      <p:sp>
        <p:nvSpPr>
          <p:cNvPr id="4" name="Slide Number Placeholder 3"/>
          <p:cNvSpPr>
            <a:spLocks noGrp="1"/>
          </p:cNvSpPr>
          <p:nvPr>
            <p:ph type="sldNum" sz="quarter" idx="5"/>
          </p:nvPr>
        </p:nvSpPr>
        <p:spPr/>
        <p:txBody>
          <a:bodyPr/>
          <a:lstStyle/>
          <a:p>
            <a:fld id="{42C819DE-7AE7-43B1-9EB8-0F6CA26EC42C}" type="slidenum">
              <a:rPr lang="en-US" smtClean="0"/>
              <a:t>26</a:t>
            </a:fld>
            <a:endParaRPr lang="en-US"/>
          </a:p>
        </p:txBody>
      </p:sp>
    </p:spTree>
    <p:extLst>
      <p:ext uri="{BB962C8B-B14F-4D97-AF65-F5344CB8AC3E}">
        <p14:creationId xmlns:p14="http://schemas.microsoft.com/office/powerpoint/2010/main" val="8646501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brief history of Ransomware…</a:t>
            </a:r>
          </a:p>
        </p:txBody>
      </p:sp>
      <p:sp>
        <p:nvSpPr>
          <p:cNvPr id="4" name="Slide Number Placeholder 3"/>
          <p:cNvSpPr>
            <a:spLocks noGrp="1"/>
          </p:cNvSpPr>
          <p:nvPr>
            <p:ph type="sldNum" sz="quarter" idx="5"/>
          </p:nvPr>
        </p:nvSpPr>
        <p:spPr/>
        <p:txBody>
          <a:bodyPr/>
          <a:lstStyle/>
          <a:p>
            <a:fld id="{42C819DE-7AE7-43B1-9EB8-0F6CA26EC42C}" type="slidenum">
              <a:rPr lang="en-US" smtClean="0"/>
              <a:t>27</a:t>
            </a:fld>
            <a:endParaRPr lang="en-US"/>
          </a:p>
        </p:txBody>
      </p:sp>
    </p:spTree>
    <p:extLst>
      <p:ext uri="{BB962C8B-B14F-4D97-AF65-F5344CB8AC3E}">
        <p14:creationId xmlns:p14="http://schemas.microsoft.com/office/powerpoint/2010/main" val="21793416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Ransomware exploded in proliferation in 2015 and it hurt – not in terms of data loss (remember to test your backups!), but in terms of lost productivity!</a:t>
            </a:r>
          </a:p>
        </p:txBody>
      </p:sp>
      <p:sp>
        <p:nvSpPr>
          <p:cNvPr id="4" name="Slide Number Placeholder 3"/>
          <p:cNvSpPr>
            <a:spLocks noGrp="1"/>
          </p:cNvSpPr>
          <p:nvPr>
            <p:ph type="sldNum" sz="quarter" idx="5"/>
          </p:nvPr>
        </p:nvSpPr>
        <p:spPr/>
        <p:txBody>
          <a:bodyPr/>
          <a:lstStyle/>
          <a:p>
            <a:fld id="{42C819DE-7AE7-43B1-9EB8-0F6CA26EC42C}" type="slidenum">
              <a:rPr lang="en-US" smtClean="0"/>
              <a:t>28</a:t>
            </a:fld>
            <a:endParaRPr lang="en-US"/>
          </a:p>
        </p:txBody>
      </p:sp>
    </p:spTree>
    <p:extLst>
      <p:ext uri="{BB962C8B-B14F-4D97-AF65-F5344CB8AC3E}">
        <p14:creationId xmlns:p14="http://schemas.microsoft.com/office/powerpoint/2010/main" val="14117611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maybe my colleague Ben didn’t say exactly that, but this was all I heard!</a:t>
            </a:r>
          </a:p>
        </p:txBody>
      </p:sp>
      <p:sp>
        <p:nvSpPr>
          <p:cNvPr id="4" name="Slide Number Placeholder 3"/>
          <p:cNvSpPr>
            <a:spLocks noGrp="1"/>
          </p:cNvSpPr>
          <p:nvPr>
            <p:ph type="sldNum" sz="quarter" idx="5"/>
          </p:nvPr>
        </p:nvSpPr>
        <p:spPr/>
        <p:txBody>
          <a:bodyPr/>
          <a:lstStyle/>
          <a:p>
            <a:fld id="{42C819DE-7AE7-43B1-9EB8-0F6CA26EC42C}" type="slidenum">
              <a:rPr lang="en-US" smtClean="0"/>
              <a:t>29</a:t>
            </a:fld>
            <a:endParaRPr lang="en-US"/>
          </a:p>
        </p:txBody>
      </p:sp>
    </p:spTree>
    <p:extLst>
      <p:ext uri="{BB962C8B-B14F-4D97-AF65-F5344CB8AC3E}">
        <p14:creationId xmlns:p14="http://schemas.microsoft.com/office/powerpoint/2010/main" val="19977266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Ransomware honeypots are easier to built than you think!</a:t>
            </a:r>
          </a:p>
        </p:txBody>
      </p:sp>
      <p:sp>
        <p:nvSpPr>
          <p:cNvPr id="4" name="Slide Number Placeholder 3"/>
          <p:cNvSpPr>
            <a:spLocks noGrp="1"/>
          </p:cNvSpPr>
          <p:nvPr>
            <p:ph type="sldNum" sz="quarter" idx="5"/>
          </p:nvPr>
        </p:nvSpPr>
        <p:spPr/>
        <p:txBody>
          <a:bodyPr/>
          <a:lstStyle/>
          <a:p>
            <a:fld id="{42C819DE-7AE7-43B1-9EB8-0F6CA26EC42C}" type="slidenum">
              <a:rPr lang="en-US" smtClean="0"/>
              <a:t>30</a:t>
            </a:fld>
            <a:endParaRPr lang="en-US"/>
          </a:p>
        </p:txBody>
      </p:sp>
    </p:spTree>
    <p:extLst>
      <p:ext uri="{BB962C8B-B14F-4D97-AF65-F5344CB8AC3E}">
        <p14:creationId xmlns:p14="http://schemas.microsoft.com/office/powerpoint/2010/main" val="1712919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a:t>
            </a:fld>
            <a:endParaRPr lang="en-US"/>
          </a:p>
        </p:txBody>
      </p:sp>
    </p:spTree>
    <p:extLst>
      <p:ext uri="{BB962C8B-B14F-4D97-AF65-F5344CB8AC3E}">
        <p14:creationId xmlns:p14="http://schemas.microsoft.com/office/powerpoint/2010/main" val="40196847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insistence on analyzing the malware and reviewing our incident response process allowed us to glean the insights required to shape attacker behavior</a:t>
            </a:r>
          </a:p>
        </p:txBody>
      </p:sp>
      <p:sp>
        <p:nvSpPr>
          <p:cNvPr id="4" name="Slide Number Placeholder 3"/>
          <p:cNvSpPr>
            <a:spLocks noGrp="1"/>
          </p:cNvSpPr>
          <p:nvPr>
            <p:ph type="sldNum" sz="quarter" idx="5"/>
          </p:nvPr>
        </p:nvSpPr>
        <p:spPr/>
        <p:txBody>
          <a:bodyPr/>
          <a:lstStyle/>
          <a:p>
            <a:fld id="{42C819DE-7AE7-43B1-9EB8-0F6CA26EC42C}" type="slidenum">
              <a:rPr lang="en-US" smtClean="0"/>
              <a:t>31</a:t>
            </a:fld>
            <a:endParaRPr lang="en-US"/>
          </a:p>
        </p:txBody>
      </p:sp>
    </p:spTree>
    <p:extLst>
      <p:ext uri="{BB962C8B-B14F-4D97-AF65-F5344CB8AC3E}">
        <p14:creationId xmlns:p14="http://schemas.microsoft.com/office/powerpoint/2010/main" val="17157503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curious users click around your new mounted ransomware honey share can create some false positives – hide it from Explorer and the curious users be gone!</a:t>
            </a:r>
          </a:p>
        </p:txBody>
      </p:sp>
      <p:sp>
        <p:nvSpPr>
          <p:cNvPr id="4" name="Slide Number Placeholder 3"/>
          <p:cNvSpPr>
            <a:spLocks noGrp="1"/>
          </p:cNvSpPr>
          <p:nvPr>
            <p:ph type="sldNum" sz="quarter" idx="5"/>
          </p:nvPr>
        </p:nvSpPr>
        <p:spPr/>
        <p:txBody>
          <a:bodyPr/>
          <a:lstStyle/>
          <a:p>
            <a:fld id="{42C819DE-7AE7-43B1-9EB8-0F6CA26EC42C}" type="slidenum">
              <a:rPr lang="en-US" smtClean="0"/>
              <a:t>32</a:t>
            </a:fld>
            <a:endParaRPr lang="en-US"/>
          </a:p>
        </p:txBody>
      </p:sp>
    </p:spTree>
    <p:extLst>
      <p:ext uri="{BB962C8B-B14F-4D97-AF65-F5344CB8AC3E}">
        <p14:creationId xmlns:p14="http://schemas.microsoft.com/office/powerpoint/2010/main" val="10728128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Sum</a:t>
            </a:r>
            <a:r>
              <a:rPr lang="de-DE" dirty="0"/>
              <a:t> </a:t>
            </a:r>
            <a:r>
              <a:rPr lang="de-DE" dirty="0" err="1"/>
              <a:t>up</a:t>
            </a:r>
            <a:r>
              <a:rPr lang="de-DE" dirty="0"/>
              <a:t> </a:t>
            </a:r>
            <a:r>
              <a:rPr lang="de-DE" dirty="0" err="1"/>
              <a:t>your</a:t>
            </a:r>
            <a:r>
              <a:rPr lang="de-DE" dirty="0"/>
              <a:t> </a:t>
            </a:r>
            <a:r>
              <a:rPr lang="de-DE" dirty="0" err="1"/>
              <a:t>key</a:t>
            </a:r>
            <a:r>
              <a:rPr lang="de-DE" dirty="0"/>
              <a:t> </a:t>
            </a:r>
            <a:r>
              <a:rPr lang="de-DE" dirty="0" err="1"/>
              <a:t>messages</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33</a:t>
            </a:fld>
            <a:endParaRPr lang="en-US"/>
          </a:p>
        </p:txBody>
      </p:sp>
    </p:spTree>
    <p:extLst>
      <p:ext uri="{BB962C8B-B14F-4D97-AF65-F5344CB8AC3E}">
        <p14:creationId xmlns:p14="http://schemas.microsoft.com/office/powerpoint/2010/main" val="17644898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[REQUIRED SLIDE]</a:t>
            </a:r>
          </a:p>
          <a:p>
            <a:r>
              <a:rPr lang="de-DE" dirty="0"/>
              <a:t>Make sure you provide all materials that audience needs to reproduce your demos.</a:t>
            </a:r>
          </a:p>
          <a:p>
            <a:r>
              <a:rPr lang="de-DE" dirty="0" err="1"/>
              <a:t>Either</a:t>
            </a:r>
            <a:r>
              <a:rPr lang="de-DE" dirty="0"/>
              <a:t> </a:t>
            </a:r>
            <a:r>
              <a:rPr lang="de-DE" dirty="0" err="1"/>
              <a:t>upload</a:t>
            </a:r>
            <a:r>
              <a:rPr lang="de-DE" dirty="0"/>
              <a:t> </a:t>
            </a:r>
            <a:r>
              <a:rPr lang="de-DE" dirty="0" err="1"/>
              <a:t>them</a:t>
            </a:r>
            <a:r>
              <a:rPr lang="de-DE" dirty="0"/>
              <a:t> </a:t>
            </a:r>
            <a:r>
              <a:rPr lang="de-DE" dirty="0" err="1"/>
              <a:t>as</a:t>
            </a:r>
            <a:r>
              <a:rPr lang="de-DE" dirty="0"/>
              <a:t> a PowerShell </a:t>
            </a:r>
            <a:r>
              <a:rPr lang="de-DE" dirty="0" err="1"/>
              <a:t>module</a:t>
            </a:r>
            <a:r>
              <a:rPr lang="de-DE" dirty="0"/>
              <a:t> </a:t>
            </a:r>
            <a:r>
              <a:rPr lang="de-DE" dirty="0" err="1"/>
              <a:t>to</a:t>
            </a:r>
            <a:r>
              <a:rPr lang="de-DE" dirty="0"/>
              <a:t> www.powershellgallery.com (</a:t>
            </a:r>
            <a:r>
              <a:rPr lang="de-DE" dirty="0" err="1"/>
              <a:t>preferred</a:t>
            </a:r>
            <a:r>
              <a:rPr lang="de-DE" dirty="0"/>
              <a:t> </a:t>
            </a:r>
            <a:r>
              <a:rPr lang="de-DE" dirty="0" err="1"/>
              <a:t>for</a:t>
            </a:r>
            <a:r>
              <a:rPr lang="de-DE" dirty="0"/>
              <a:t> </a:t>
            </a:r>
            <a:r>
              <a:rPr lang="de-DE" dirty="0" err="1"/>
              <a:t>reusable</a:t>
            </a:r>
            <a:r>
              <a:rPr lang="de-DE" dirty="0"/>
              <a:t> </a:t>
            </a:r>
            <a:r>
              <a:rPr lang="de-DE" dirty="0" err="1"/>
              <a:t>functions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our</a:t>
            </a:r>
            <a:r>
              <a:rPr lang="de-DE" dirty="0"/>
              <a:t> </a:t>
            </a:r>
            <a:r>
              <a:rPr lang="de-DE" dirty="0" err="1"/>
              <a:t>github</a:t>
            </a:r>
            <a:r>
              <a:rPr lang="de-DE" dirty="0"/>
              <a:t> </a:t>
            </a:r>
            <a:r>
              <a:rPr lang="de-DE" dirty="0" err="1"/>
              <a:t>repository</a:t>
            </a:r>
            <a:r>
              <a:rPr lang="de-DE" dirty="0"/>
              <a:t> (</a:t>
            </a:r>
            <a:r>
              <a:rPr lang="de-DE" dirty="0" err="1"/>
              <a:t>ask</a:t>
            </a:r>
            <a:r>
              <a:rPr lang="de-DE" dirty="0"/>
              <a:t> </a:t>
            </a:r>
            <a:r>
              <a:rPr lang="de-DE" dirty="0" err="1"/>
              <a:t>the</a:t>
            </a:r>
            <a:r>
              <a:rPr lang="de-DE" dirty="0"/>
              <a:t> </a:t>
            </a:r>
            <a:r>
              <a:rPr lang="de-DE" dirty="0" err="1"/>
              <a:t>girls</a:t>
            </a:r>
            <a:r>
              <a:rPr lang="de-DE" dirty="0"/>
              <a:t> at </a:t>
            </a:r>
            <a:r>
              <a:rPr lang="de-DE" dirty="0" err="1"/>
              <a:t>the</a:t>
            </a:r>
            <a:r>
              <a:rPr lang="de-DE" dirty="0"/>
              <a:t> </a:t>
            </a:r>
            <a:r>
              <a:rPr lang="de-DE" dirty="0" err="1"/>
              <a:t>info</a:t>
            </a:r>
            <a:r>
              <a:rPr lang="de-DE" dirty="0"/>
              <a:t> </a:t>
            </a:r>
            <a:r>
              <a:rPr lang="de-DE" dirty="0" err="1"/>
              <a:t>desk</a:t>
            </a:r>
            <a:r>
              <a:rPr lang="de-DE" dirty="0"/>
              <a:t> </a:t>
            </a:r>
            <a:r>
              <a:rPr lang="de-DE" dirty="0" err="1"/>
              <a:t>to</a:t>
            </a:r>
            <a:r>
              <a:rPr lang="de-DE" dirty="0"/>
              <a:t> </a:t>
            </a:r>
            <a:r>
              <a:rPr lang="de-DE" dirty="0" err="1"/>
              <a:t>provide</a:t>
            </a:r>
            <a:r>
              <a:rPr lang="de-DE" dirty="0"/>
              <a:t> </a:t>
            </a:r>
            <a:r>
              <a:rPr lang="de-DE" dirty="0" err="1"/>
              <a:t>you</a:t>
            </a:r>
            <a:r>
              <a:rPr lang="de-DE" dirty="0"/>
              <a:t> </a:t>
            </a:r>
            <a:r>
              <a:rPr lang="de-DE" dirty="0" err="1"/>
              <a:t>with</a:t>
            </a:r>
            <a:r>
              <a:rPr lang="de-DE" dirty="0"/>
              <a:t> </a:t>
            </a:r>
            <a:r>
              <a:rPr lang="de-DE" dirty="0" err="1"/>
              <a:t>access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your</a:t>
            </a:r>
            <a:r>
              <a:rPr lang="de-DE" dirty="0"/>
              <a:t> own </a:t>
            </a:r>
            <a:r>
              <a:rPr lang="de-DE" dirty="0" err="1"/>
              <a:t>github</a:t>
            </a:r>
            <a:r>
              <a:rPr lang="de-DE" dirty="0"/>
              <a:t> </a:t>
            </a:r>
            <a:r>
              <a:rPr lang="de-DE" dirty="0" err="1"/>
              <a:t>repository</a:t>
            </a:r>
            <a:endParaRPr lang="de-DE" dirty="0"/>
          </a:p>
          <a:p>
            <a:endParaRPr lang="de-DE" dirty="0"/>
          </a:p>
          <a:p>
            <a:r>
              <a:rPr lang="de-DE" dirty="0" err="1"/>
              <a:t>Please</a:t>
            </a:r>
            <a:r>
              <a:rPr lang="de-DE" dirty="0"/>
              <a:t> </a:t>
            </a:r>
            <a:r>
              <a:rPr lang="de-DE" dirty="0" err="1"/>
              <a:t>make</a:t>
            </a:r>
            <a:r>
              <a:rPr lang="de-DE" dirty="0"/>
              <a:t> </a:t>
            </a:r>
            <a:r>
              <a:rPr lang="de-DE" dirty="0" err="1"/>
              <a:t>sure</a:t>
            </a:r>
            <a:r>
              <a:rPr lang="de-DE" dirty="0"/>
              <a:t> all </a:t>
            </a:r>
            <a:r>
              <a:rPr lang="de-DE" dirty="0" err="1"/>
              <a:t>materials</a:t>
            </a:r>
            <a:r>
              <a:rPr lang="de-DE" dirty="0"/>
              <a:t> </a:t>
            </a:r>
            <a:r>
              <a:rPr lang="de-DE" dirty="0" err="1"/>
              <a:t>are</a:t>
            </a:r>
            <a:r>
              <a:rPr lang="de-DE" dirty="0"/>
              <a:t> </a:t>
            </a:r>
            <a:r>
              <a:rPr lang="de-DE" dirty="0" err="1"/>
              <a:t>available</a:t>
            </a:r>
            <a:r>
              <a:rPr lang="de-DE" dirty="0"/>
              <a:t> </a:t>
            </a:r>
            <a:r>
              <a:rPr lang="de-DE" dirty="0" err="1"/>
              <a:t>by</a:t>
            </a:r>
            <a:r>
              <a:rPr lang="de-DE" dirty="0"/>
              <a:t> </a:t>
            </a:r>
            <a:r>
              <a:rPr lang="de-DE" dirty="0" err="1"/>
              <a:t>the</a:t>
            </a:r>
            <a:r>
              <a:rPr lang="de-DE" dirty="0"/>
              <a:t> time </a:t>
            </a:r>
            <a:r>
              <a:rPr lang="de-DE" dirty="0" err="1"/>
              <a:t>your</a:t>
            </a:r>
            <a:r>
              <a:rPr lang="de-DE" dirty="0"/>
              <a:t> </a:t>
            </a:r>
            <a:r>
              <a:rPr lang="de-DE" dirty="0" err="1"/>
              <a:t>presentation</a:t>
            </a:r>
            <a:r>
              <a:rPr lang="de-DE" dirty="0"/>
              <a:t> </a:t>
            </a:r>
            <a:r>
              <a:rPr lang="de-DE" dirty="0" err="1"/>
              <a:t>starts</a:t>
            </a:r>
            <a:r>
              <a:rPr lang="de-DE" dirty="0"/>
              <a:t>, </a:t>
            </a:r>
            <a:r>
              <a:rPr lang="de-DE" dirty="0" err="1"/>
              <a:t>or</a:t>
            </a:r>
            <a:r>
              <a:rPr lang="de-DE" dirty="0"/>
              <a:t> at </a:t>
            </a:r>
            <a:r>
              <a:rPr lang="de-DE" dirty="0" err="1"/>
              <a:t>minimum</a:t>
            </a:r>
            <a:r>
              <a:rPr lang="de-DE" dirty="0"/>
              <a:t> </a:t>
            </a:r>
            <a:r>
              <a:rPr lang="de-DE" dirty="0" err="1"/>
              <a:t>upload</a:t>
            </a:r>
            <a:r>
              <a:rPr lang="de-DE" dirty="0"/>
              <a:t> </a:t>
            </a:r>
            <a:r>
              <a:rPr lang="de-DE" dirty="0" err="1"/>
              <a:t>them</a:t>
            </a:r>
            <a:r>
              <a:rPr lang="de-DE" dirty="0"/>
              <a:t> </a:t>
            </a:r>
            <a:r>
              <a:rPr lang="de-DE" dirty="0" err="1"/>
              <a:t>right</a:t>
            </a:r>
            <a:r>
              <a:rPr lang="de-DE" dirty="0"/>
              <a:t> after </a:t>
            </a:r>
            <a:r>
              <a:rPr lang="de-DE" dirty="0" err="1"/>
              <a:t>your</a:t>
            </a:r>
            <a:r>
              <a:rPr lang="de-DE" dirty="0"/>
              <a:t> </a:t>
            </a:r>
            <a:r>
              <a:rPr lang="de-DE" dirty="0" err="1"/>
              <a:t>presentation</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34</a:t>
            </a:fld>
            <a:endParaRPr lang="en-US"/>
          </a:p>
        </p:txBody>
      </p:sp>
    </p:spTree>
    <p:extLst>
      <p:ext uri="{BB962C8B-B14F-4D97-AF65-F5344CB8AC3E}">
        <p14:creationId xmlns:p14="http://schemas.microsoft.com/office/powerpoint/2010/main" val="35087792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r>
              <a:rPr lang="de-DE" dirty="0"/>
              <a:t>If you sticked to your timing, you now have 15 min left for Q&amp;A. If you missed your timing, you will have to leave the room when your slot is over. In this case, invite your audience to the coffee break and offer to cover questions there.</a:t>
            </a:r>
          </a:p>
          <a:p>
            <a:endParaRPr lang="de-DE" dirty="0"/>
          </a:p>
          <a:p>
            <a:r>
              <a:rPr lang="de-DE" dirty="0"/>
              <a:t>IN ANY CASE please point your audience to the conference app and the session voting. By the time the conference opens, the eventraft app *should* have the option to vote on sessions.</a:t>
            </a:r>
          </a:p>
          <a:p>
            <a:endParaRPr lang="de-DE" dirty="0"/>
          </a:p>
          <a:p>
            <a:r>
              <a:rPr lang="de-DE" dirty="0"/>
              <a:t>Please MAKE SURE you leave your room when your slot is over. The next speaker would like to set him/herself up and get everything up and running.</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35</a:t>
            </a:fld>
            <a:endParaRPr lang="en-US"/>
          </a:p>
        </p:txBody>
      </p:sp>
    </p:spTree>
    <p:extLst>
      <p:ext uri="{BB962C8B-B14F-4D97-AF65-F5344CB8AC3E}">
        <p14:creationId xmlns:p14="http://schemas.microsoft.com/office/powerpoint/2010/main" val="22055160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36</a:t>
            </a:fld>
            <a:endParaRPr lang="en-US"/>
          </a:p>
        </p:txBody>
      </p:sp>
    </p:spTree>
    <p:extLst>
      <p:ext uri="{BB962C8B-B14F-4D97-AF65-F5344CB8AC3E}">
        <p14:creationId xmlns:p14="http://schemas.microsoft.com/office/powerpoint/2010/main" val="1278921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4</a:t>
            </a:fld>
            <a:endParaRPr lang="en-US"/>
          </a:p>
        </p:txBody>
      </p:sp>
    </p:spTree>
    <p:extLst>
      <p:ext uri="{BB962C8B-B14F-4D97-AF65-F5344CB8AC3E}">
        <p14:creationId xmlns:p14="http://schemas.microsoft.com/office/powerpoint/2010/main" val="811023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5</a:t>
            </a:fld>
            <a:endParaRPr lang="en-US"/>
          </a:p>
        </p:txBody>
      </p:sp>
    </p:spTree>
    <p:extLst>
      <p:ext uri="{BB962C8B-B14F-4D97-AF65-F5344CB8AC3E}">
        <p14:creationId xmlns:p14="http://schemas.microsoft.com/office/powerpoint/2010/main" val="1439294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6</a:t>
            </a:fld>
            <a:endParaRPr lang="en-US"/>
          </a:p>
        </p:txBody>
      </p:sp>
    </p:spTree>
    <p:extLst>
      <p:ext uri="{BB962C8B-B14F-4D97-AF65-F5344CB8AC3E}">
        <p14:creationId xmlns:p14="http://schemas.microsoft.com/office/powerpoint/2010/main" val="420708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your opening. Now the stage is yours!</a:t>
            </a:r>
          </a:p>
        </p:txBody>
      </p:sp>
      <p:sp>
        <p:nvSpPr>
          <p:cNvPr id="4" name="Slide Number Placeholder 3"/>
          <p:cNvSpPr>
            <a:spLocks noGrp="1"/>
          </p:cNvSpPr>
          <p:nvPr>
            <p:ph type="sldNum" sz="quarter" idx="5"/>
          </p:nvPr>
        </p:nvSpPr>
        <p:spPr/>
        <p:txBody>
          <a:bodyPr/>
          <a:lstStyle/>
          <a:p>
            <a:fld id="{42C819DE-7AE7-43B1-9EB8-0F6CA26EC42C}" type="slidenum">
              <a:rPr lang="en-US" smtClean="0"/>
              <a:t>7</a:t>
            </a:fld>
            <a:endParaRPr lang="en-US"/>
          </a:p>
        </p:txBody>
      </p:sp>
    </p:spTree>
    <p:extLst>
      <p:ext uri="{BB962C8B-B14F-4D97-AF65-F5344CB8AC3E}">
        <p14:creationId xmlns:p14="http://schemas.microsoft.com/office/powerpoint/2010/main" val="1650501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8</a:t>
            </a:fld>
            <a:endParaRPr lang="en-US"/>
          </a:p>
        </p:txBody>
      </p:sp>
    </p:spTree>
    <p:extLst>
      <p:ext uri="{BB962C8B-B14F-4D97-AF65-F5344CB8AC3E}">
        <p14:creationId xmlns:p14="http://schemas.microsoft.com/office/powerpoint/2010/main" val="499326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invest some time to reconsider your session: what is it that audience can get out of it? Try and be as precise as you can. If you are showing solutions, then focus on “how to”. If you present about a general technology, you’ll want to stick to “Be able to” or “Understand why/how”.</a:t>
            </a:r>
          </a:p>
          <a:p>
            <a:endParaRPr lang="en-US" dirty="0"/>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9</a:t>
            </a:fld>
            <a:endParaRPr lang="en-US"/>
          </a:p>
        </p:txBody>
      </p:sp>
    </p:spTree>
    <p:extLst>
      <p:ext uri="{BB962C8B-B14F-4D97-AF65-F5344CB8AC3E}">
        <p14:creationId xmlns:p14="http://schemas.microsoft.com/office/powerpoint/2010/main" val="626616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my.eventraft.com/psconfeu"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320F4-D41C-46F3-9582-C94D2D3E638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@IISResetMe</a:t>
            </a:r>
          </a:p>
        </p:txBody>
      </p:sp>
    </p:spTree>
    <p:extLst>
      <p:ext uri="{BB962C8B-B14F-4D97-AF65-F5344CB8AC3E}">
        <p14:creationId xmlns:p14="http://schemas.microsoft.com/office/powerpoint/2010/main" val="2279427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4802-CBA9-4AC7-ACFD-23F9CBE5351B}"/>
              </a:ext>
            </a:extLst>
          </p:cNvPr>
          <p:cNvSpPr>
            <a:spLocks noGrp="1"/>
          </p:cNvSpPr>
          <p:nvPr>
            <p:ph type="title"/>
          </p:nvPr>
        </p:nvSpPr>
        <p:spPr/>
        <p:txBody>
          <a:bodyPr/>
          <a:lstStyle/>
          <a:p>
            <a:r>
              <a:rPr lang="de-DE"/>
              <a:t>Mastertitelformat bearbeiten</a:t>
            </a:r>
            <a:endParaRPr lang="en-US"/>
          </a:p>
        </p:txBody>
      </p:sp>
      <p:sp>
        <p:nvSpPr>
          <p:cNvPr id="4" name="Footer Placeholder 3">
            <a:extLst>
              <a:ext uri="{FF2B5EF4-FFF2-40B4-BE49-F238E27FC236}">
                <a16:creationId xmlns:a16="http://schemas.microsoft.com/office/drawing/2014/main" id="{124A5631-2913-4D3F-BD4E-AB5A08368397}"/>
              </a:ext>
            </a:extLst>
          </p:cNvPr>
          <p:cNvSpPr>
            <a:spLocks noGrp="1"/>
          </p:cNvSpPr>
          <p:nvPr>
            <p:ph type="ftr" sz="quarter" idx="11"/>
          </p:nvPr>
        </p:nvSpPr>
        <p:spPr/>
        <p:txBody>
          <a:bodyPr/>
          <a:lstStyle/>
          <a:p>
            <a:r>
              <a:rPr lang="en-US"/>
              <a:t>@IISResetMe</a:t>
            </a:r>
          </a:p>
        </p:txBody>
      </p:sp>
    </p:spTree>
    <p:extLst>
      <p:ext uri="{BB962C8B-B14F-4D97-AF65-F5344CB8AC3E}">
        <p14:creationId xmlns:p14="http://schemas.microsoft.com/office/powerpoint/2010/main" val="2978076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E97E4B9-E7F8-42A5-AB77-855B39011A29}"/>
              </a:ext>
            </a:extLst>
          </p:cNvPr>
          <p:cNvSpPr>
            <a:spLocks noGrp="1"/>
          </p:cNvSpPr>
          <p:nvPr>
            <p:ph type="ftr" sz="quarter" idx="11"/>
          </p:nvPr>
        </p:nvSpPr>
        <p:spPr/>
        <p:txBody>
          <a:bodyPr/>
          <a:lstStyle/>
          <a:p>
            <a:r>
              <a:rPr lang="en-US"/>
              <a:t>@IISResetMe</a:t>
            </a:r>
          </a:p>
        </p:txBody>
      </p:sp>
    </p:spTree>
    <p:extLst>
      <p:ext uri="{BB962C8B-B14F-4D97-AF65-F5344CB8AC3E}">
        <p14:creationId xmlns:p14="http://schemas.microsoft.com/office/powerpoint/2010/main" val="3791838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@IISResetMe</a:t>
            </a:r>
          </a:p>
        </p:txBody>
      </p:sp>
    </p:spTree>
    <p:extLst>
      <p:ext uri="{BB962C8B-B14F-4D97-AF65-F5344CB8AC3E}">
        <p14:creationId xmlns:p14="http://schemas.microsoft.com/office/powerpoint/2010/main" val="594605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@IISResetMe</a:t>
            </a:r>
          </a:p>
        </p:txBody>
      </p:sp>
    </p:spTree>
    <p:extLst>
      <p:ext uri="{BB962C8B-B14F-4D97-AF65-F5344CB8AC3E}">
        <p14:creationId xmlns:p14="http://schemas.microsoft.com/office/powerpoint/2010/main" val="2466482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23488-53E4-4A31-BC0A-B4DE54836AD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Picture Placeholder 2">
            <a:extLst>
              <a:ext uri="{FF2B5EF4-FFF2-40B4-BE49-F238E27FC236}">
                <a16:creationId xmlns:a16="http://schemas.microsoft.com/office/drawing/2014/main" id="{0BD6A40E-7D33-4407-B2B1-93FF1489F9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a:p>
        </p:txBody>
      </p:sp>
      <p:sp>
        <p:nvSpPr>
          <p:cNvPr id="4" name="Text Placeholder 3">
            <a:extLst>
              <a:ext uri="{FF2B5EF4-FFF2-40B4-BE49-F238E27FC236}">
                <a16:creationId xmlns:a16="http://schemas.microsoft.com/office/drawing/2014/main" id="{8C12C0E5-2390-4470-BE85-BD80DCC85E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DE1D90B1-A7DE-481C-B95D-EFF4136441D4}"/>
              </a:ext>
            </a:extLst>
          </p:cNvPr>
          <p:cNvSpPr>
            <a:spLocks noGrp="1"/>
          </p:cNvSpPr>
          <p:nvPr>
            <p:ph type="ftr" sz="quarter" idx="11"/>
          </p:nvPr>
        </p:nvSpPr>
        <p:spPr/>
        <p:txBody>
          <a:bodyPr/>
          <a:lstStyle/>
          <a:p>
            <a:r>
              <a:rPr lang="en-US"/>
              <a:t>@IISResetMe</a:t>
            </a:r>
          </a:p>
        </p:txBody>
      </p:sp>
    </p:spTree>
    <p:extLst>
      <p:ext uri="{BB962C8B-B14F-4D97-AF65-F5344CB8AC3E}">
        <p14:creationId xmlns:p14="http://schemas.microsoft.com/office/powerpoint/2010/main" val="3928276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irst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DE6A-E5D0-4047-B66C-C943AADC6C8E}"/>
              </a:ext>
            </a:extLst>
          </p:cNvPr>
          <p:cNvSpPr>
            <a:spLocks noGrp="1"/>
          </p:cNvSpPr>
          <p:nvPr>
            <p:ph type="ctrTitle"/>
          </p:nvPr>
        </p:nvSpPr>
        <p:spPr>
          <a:xfrm>
            <a:off x="612976" y="2349280"/>
            <a:ext cx="9293024" cy="2387600"/>
          </a:xfrm>
        </p:spPr>
        <p:txBody>
          <a:bodyPr anchor="t">
            <a:normAutofit/>
          </a:bodyPr>
          <a:lstStyle>
            <a:lvl1pPr algn="l">
              <a:defRPr sz="7200">
                <a:solidFill>
                  <a:srgbClr val="004D49"/>
                </a:solidFill>
                <a:latin typeface="CarlMarx" panose="00000500000000000000" pitchFamily="50" charset="0"/>
              </a:defRPr>
            </a:lvl1pPr>
          </a:lstStyle>
          <a:p>
            <a:r>
              <a:rPr lang="en-US" dirty="0"/>
              <a:t>Click to edit Master title style</a:t>
            </a:r>
          </a:p>
        </p:txBody>
      </p:sp>
      <p:sp>
        <p:nvSpPr>
          <p:cNvPr id="3" name="Subtitle 2">
            <a:extLst>
              <a:ext uri="{FF2B5EF4-FFF2-40B4-BE49-F238E27FC236}">
                <a16:creationId xmlns:a16="http://schemas.microsoft.com/office/drawing/2014/main" id="{359E8C50-F4A3-4249-AD21-50FE07579AB5}"/>
              </a:ext>
            </a:extLst>
          </p:cNvPr>
          <p:cNvSpPr>
            <a:spLocks noGrp="1"/>
          </p:cNvSpPr>
          <p:nvPr>
            <p:ph type="subTitle" idx="1"/>
          </p:nvPr>
        </p:nvSpPr>
        <p:spPr>
          <a:xfrm>
            <a:off x="612976" y="4826643"/>
            <a:ext cx="9293024" cy="1290317"/>
          </a:xfrm>
        </p:spPr>
        <p:txBody>
          <a:bodyPr anchor="t"/>
          <a:lstStyle>
            <a:lvl1pPr marL="0" indent="0" algn="l">
              <a:buNone/>
              <a:defRPr sz="2400">
                <a:latin typeface="Alfarn" panose="000008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E13B8568-656C-45B0-A651-CBC19CB11B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50990" y="5200139"/>
            <a:ext cx="1528034" cy="916821"/>
          </a:xfrm>
          <a:prstGeom prst="rect">
            <a:avLst/>
          </a:prstGeom>
          <a:effectLst/>
        </p:spPr>
      </p:pic>
      <p:sp>
        <p:nvSpPr>
          <p:cNvPr id="14" name="TextBox 13">
            <a:extLst>
              <a:ext uri="{FF2B5EF4-FFF2-40B4-BE49-F238E27FC236}">
                <a16:creationId xmlns:a16="http://schemas.microsoft.com/office/drawing/2014/main" id="{0D13B3D4-8CC1-4FC6-BC89-04C113E0C317}"/>
              </a:ext>
            </a:extLst>
          </p:cNvPr>
          <p:cNvSpPr txBox="1"/>
          <p:nvPr userDrawn="1"/>
        </p:nvSpPr>
        <p:spPr>
          <a:xfrm>
            <a:off x="10277296" y="4413714"/>
            <a:ext cx="1075423" cy="646331"/>
          </a:xfrm>
          <a:prstGeom prst="rect">
            <a:avLst/>
          </a:prstGeom>
          <a:noFill/>
        </p:spPr>
        <p:txBody>
          <a:bodyPr wrap="none" rtlCol="0">
            <a:spAutoFit/>
          </a:bodyPr>
          <a:lstStyle/>
          <a:p>
            <a:r>
              <a:rPr lang="sr-Latn-RS" dirty="0">
                <a:solidFill>
                  <a:schemeClr val="tx1">
                    <a:lumMod val="85000"/>
                    <a:lumOff val="15000"/>
                  </a:schemeClr>
                </a:solidFill>
              </a:rPr>
              <a:t>Platinum </a:t>
            </a:r>
          </a:p>
          <a:p>
            <a:pPr algn="ctr"/>
            <a:r>
              <a:rPr lang="sr-Latn-RS" dirty="0">
                <a:solidFill>
                  <a:schemeClr val="tx1">
                    <a:lumMod val="85000"/>
                    <a:lumOff val="15000"/>
                  </a:schemeClr>
                </a:solidFill>
              </a:rPr>
              <a:t>Sponsor</a:t>
            </a:r>
            <a:endParaRPr lang="en-US" dirty="0">
              <a:solidFill>
                <a:schemeClr val="tx1">
                  <a:lumMod val="85000"/>
                  <a:lumOff val="15000"/>
                </a:schemeClr>
              </a:solidFill>
            </a:endParaRPr>
          </a:p>
        </p:txBody>
      </p:sp>
      <p:sp>
        <p:nvSpPr>
          <p:cNvPr id="17" name="TextBox 16">
            <a:extLst>
              <a:ext uri="{FF2B5EF4-FFF2-40B4-BE49-F238E27FC236}">
                <a16:creationId xmlns:a16="http://schemas.microsoft.com/office/drawing/2014/main" id="{F1C6EB0C-7AFE-4688-8578-B41CB4AAAA00}"/>
              </a:ext>
            </a:extLst>
          </p:cNvPr>
          <p:cNvSpPr txBox="1"/>
          <p:nvPr userDrawn="1"/>
        </p:nvSpPr>
        <p:spPr>
          <a:xfrm>
            <a:off x="8425597" y="486136"/>
            <a:ext cx="3153427" cy="1426031"/>
          </a:xfrm>
          <a:prstGeom prst="rect">
            <a:avLst/>
          </a:prstGeom>
          <a:noFill/>
        </p:spPr>
        <p:txBody>
          <a:bodyPr wrap="none" rtlCol="0">
            <a:spAutoFit/>
          </a:bodyPr>
          <a:lstStyle/>
          <a:p>
            <a:pPr algn="r">
              <a:lnSpc>
                <a:spcPct val="150000"/>
              </a:lnSpc>
            </a:pPr>
            <a:r>
              <a:rPr lang="sr-Latn-RS" sz="2000" dirty="0">
                <a:latin typeface="CarlMarx" panose="00000500000000000000" pitchFamily="50" charset="0"/>
              </a:rPr>
              <a:t>PowerShell Conference Europe 2019</a:t>
            </a:r>
          </a:p>
          <a:p>
            <a:pPr algn="r">
              <a:lnSpc>
                <a:spcPct val="150000"/>
              </a:lnSpc>
            </a:pPr>
            <a:r>
              <a:rPr lang="sr-Latn-RS" sz="2000" dirty="0">
                <a:latin typeface="CarlMarx" panose="00000500000000000000" pitchFamily="50" charset="0"/>
              </a:rPr>
              <a:t>Hannover, Germany</a:t>
            </a:r>
          </a:p>
          <a:p>
            <a:pPr algn="r">
              <a:lnSpc>
                <a:spcPct val="150000"/>
              </a:lnSpc>
            </a:pPr>
            <a:r>
              <a:rPr lang="sr-Latn-RS" sz="2000" dirty="0">
                <a:latin typeface="CarlMarx" panose="00000500000000000000" pitchFamily="50" charset="0"/>
              </a:rPr>
              <a:t>June 4-7, 2019</a:t>
            </a:r>
            <a:endParaRPr lang="en-US" sz="2000" dirty="0">
              <a:latin typeface="CarlMarx" panose="00000500000000000000" pitchFamily="50" charset="0"/>
            </a:endParaRPr>
          </a:p>
        </p:txBody>
      </p:sp>
    </p:spTree>
    <p:extLst>
      <p:ext uri="{BB962C8B-B14F-4D97-AF65-F5344CB8AC3E}">
        <p14:creationId xmlns:p14="http://schemas.microsoft.com/office/powerpoint/2010/main" val="603572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694481" y="3194613"/>
            <a:ext cx="9973519" cy="2541023"/>
          </a:xfrm>
        </p:spPr>
        <p:txBody>
          <a:bodyPr>
            <a:normAutofit/>
          </a:bodyPr>
          <a:lstStyle>
            <a:lvl1pPr marL="0" indent="0" algn="l">
              <a:buNone/>
              <a:defRPr sz="4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@IISResetMe</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7BE0DFE-903B-4CA9-A54D-06DB258379F6}"/>
              </a:ext>
            </a:extLst>
          </p:cNvPr>
          <p:cNvSpPr txBox="1"/>
          <p:nvPr userDrawn="1"/>
        </p:nvSpPr>
        <p:spPr>
          <a:xfrm>
            <a:off x="694481" y="1608881"/>
            <a:ext cx="1863011" cy="1200329"/>
          </a:xfrm>
          <a:prstGeom prst="rect">
            <a:avLst/>
          </a:prstGeom>
          <a:noFill/>
        </p:spPr>
        <p:txBody>
          <a:bodyPr wrap="none" rtlCol="0">
            <a:spAutoFit/>
          </a:bodyPr>
          <a:lstStyle/>
          <a:p>
            <a:r>
              <a:rPr lang="sr-Latn-RS" sz="7200" b="1" dirty="0">
                <a:solidFill>
                  <a:srgbClr val="004D49"/>
                </a:solidFill>
                <a:latin typeface="CarlMarx" panose="00000500000000000000" pitchFamily="50" charset="0"/>
                <a:cs typeface="Segoe UI" panose="020B0502040204020203" pitchFamily="34" charset="0"/>
              </a:rPr>
              <a:t>DEMO</a:t>
            </a:r>
            <a:endParaRPr lang="en-US" sz="7200" b="1" dirty="0">
              <a:solidFill>
                <a:srgbClr val="004D49"/>
              </a:solidFill>
              <a:latin typeface="CarlMarx" panose="00000500000000000000" pitchFamily="50" charset="0"/>
              <a:cs typeface="Segoe UI" panose="020B0502040204020203" pitchFamily="34" charset="0"/>
            </a:endParaRPr>
          </a:p>
        </p:txBody>
      </p:sp>
    </p:spTree>
    <p:extLst>
      <p:ext uri="{BB962C8B-B14F-4D97-AF65-F5344CB8AC3E}">
        <p14:creationId xmlns:p14="http://schemas.microsoft.com/office/powerpoint/2010/main" val="28953159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@IISResetMe</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3870070" y="2309951"/>
            <a:ext cx="4451860" cy="1569660"/>
          </a:xfrm>
          <a:prstGeom prst="rect">
            <a:avLst/>
          </a:prstGeom>
          <a:noFill/>
        </p:spPr>
        <p:txBody>
          <a:bodyPr wrap="none" rtlCol="0">
            <a:spAutoFit/>
          </a:bodyPr>
          <a:lstStyle/>
          <a:p>
            <a:r>
              <a:rPr lang="sr-Latn-RS" sz="9600" b="1" dirty="0">
                <a:solidFill>
                  <a:srgbClr val="004D49"/>
                </a:solidFill>
                <a:latin typeface="CarlMarx" panose="00000500000000000000" pitchFamily="50" charset="0"/>
                <a:cs typeface="Segoe UI" panose="020B0502040204020203" pitchFamily="34" charset="0"/>
              </a:rPr>
              <a:t>Questions?</a:t>
            </a:r>
            <a:endParaRPr lang="en-US" sz="9600" b="1" dirty="0">
              <a:solidFill>
                <a:srgbClr val="004D49"/>
              </a:solidFill>
              <a:latin typeface="CarlMarx" panose="00000500000000000000" pitchFamily="50" charset="0"/>
              <a:cs typeface="Segoe UI" panose="020B0502040204020203" pitchFamily="34" charset="0"/>
            </a:endParaRP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2790993" y="4600276"/>
            <a:ext cx="6610015" cy="1107996"/>
          </a:xfrm>
          <a:prstGeom prst="rect">
            <a:avLst/>
          </a:prstGeom>
          <a:noFill/>
        </p:spPr>
        <p:txBody>
          <a:bodyPr wrap="none" rtlCol="0">
            <a:spAutoFit/>
          </a:bodyPr>
          <a:lstStyle/>
          <a:p>
            <a:pPr algn="ctr"/>
            <a:r>
              <a:rPr lang="en-US" sz="2400" dirty="0">
                <a:latin typeface="Segoe UI" panose="020B0502040204020203" pitchFamily="34" charset="0"/>
                <a:cs typeface="Segoe UI" panose="020B0502040204020203" pitchFamily="34" charset="0"/>
              </a:rPr>
              <a:t>Use the conference app to vote for this session:</a:t>
            </a:r>
          </a:p>
          <a:p>
            <a:pPr algn="ctr"/>
            <a:r>
              <a:rPr lang="en-US" sz="2400" dirty="0">
                <a:latin typeface="Segoe UI" panose="020B0502040204020203" pitchFamily="34" charset="0"/>
                <a:cs typeface="Segoe UI" panose="020B0502040204020203" pitchFamily="34" charset="0"/>
                <a:hlinkClick r:id="rId3"/>
              </a:rPr>
              <a:t>https://my.eventraft.com/psconfeu</a:t>
            </a:r>
            <a:endParaRPr lang="en-US" sz="2400" dirty="0">
              <a:latin typeface="Segoe UI" panose="020B0502040204020203" pitchFamily="34" charset="0"/>
              <a:cs typeface="Segoe UI" panose="020B0502040204020203" pitchFamily="34" charset="0"/>
            </a:endParaRPr>
          </a:p>
          <a:p>
            <a:endParaRPr lang="en-US" dirty="0"/>
          </a:p>
        </p:txBody>
      </p:sp>
    </p:spTree>
    <p:extLst>
      <p:ext uri="{BB962C8B-B14F-4D97-AF65-F5344CB8AC3E}">
        <p14:creationId xmlns:p14="http://schemas.microsoft.com/office/powerpoint/2010/main" val="29703720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lides and demo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@IISResetMe</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2011388" y="2309951"/>
            <a:ext cx="8169224" cy="1569660"/>
          </a:xfrm>
          <a:prstGeom prst="rect">
            <a:avLst/>
          </a:prstGeom>
          <a:noFill/>
        </p:spPr>
        <p:txBody>
          <a:bodyPr wrap="none" rtlCol="0">
            <a:spAutoFit/>
          </a:bodyPr>
          <a:lstStyle/>
          <a:p>
            <a:r>
              <a:rPr lang="en-US" sz="9600" b="1" dirty="0">
                <a:solidFill>
                  <a:srgbClr val="004D49"/>
                </a:solidFill>
                <a:latin typeface="CarlMarx" panose="00000500000000000000" pitchFamily="50" charset="0"/>
                <a:cs typeface="Segoe UI" panose="020B0502040204020203" pitchFamily="34" charset="0"/>
              </a:rPr>
              <a:t>Slides and demo code</a:t>
            </a: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1243550" y="4600276"/>
            <a:ext cx="9704901" cy="738664"/>
          </a:xfrm>
          <a:prstGeom prst="rect">
            <a:avLst/>
          </a:prstGeom>
          <a:noFill/>
        </p:spPr>
        <p:txBody>
          <a:bodyPr wrap="square" rtlCol="0">
            <a:spAutoFit/>
          </a:bodyPr>
          <a:lstStyle/>
          <a:p>
            <a:pPr marL="0" indent="0">
              <a:buNone/>
            </a:pPr>
            <a:r>
              <a:rPr lang="en-US" sz="2400" dirty="0">
                <a:solidFill>
                  <a:srgbClr val="0000FF"/>
                </a:solidFill>
                <a:latin typeface="Consolas" panose="020B0609020204030204" pitchFamily="49" charset="0"/>
              </a:rPr>
              <a:t>Start-Process</a:t>
            </a:r>
            <a:r>
              <a:rPr lang="en-US" sz="2400" dirty="0">
                <a:solidFill>
                  <a:prstClr val="black"/>
                </a:solidFill>
                <a:latin typeface="Consolas" panose="020B0609020204030204" pitchFamily="49" charset="0"/>
              </a:rPr>
              <a:t> </a:t>
            </a:r>
            <a:r>
              <a:rPr lang="en-US" sz="2400" dirty="0">
                <a:solidFill>
                  <a:srgbClr val="000080"/>
                </a:solidFill>
                <a:latin typeface="Consolas" panose="020B0609020204030204" pitchFamily="49" charset="0"/>
              </a:rPr>
              <a:t>-</a:t>
            </a:r>
            <a:r>
              <a:rPr lang="en-US" sz="2400" dirty="0" err="1">
                <a:solidFill>
                  <a:srgbClr val="000080"/>
                </a:solidFill>
                <a:latin typeface="Consolas" panose="020B0609020204030204" pitchFamily="49" charset="0"/>
              </a:rPr>
              <a:t>FilePath</a:t>
            </a:r>
            <a:r>
              <a:rPr lang="en-US" sz="2400" dirty="0">
                <a:solidFill>
                  <a:prstClr val="black"/>
                </a:solidFill>
                <a:latin typeface="Consolas" panose="020B0609020204030204" pitchFamily="49" charset="0"/>
              </a:rPr>
              <a:t> </a:t>
            </a:r>
            <a:r>
              <a:rPr lang="en-US" sz="2400" dirty="0">
                <a:solidFill>
                  <a:schemeClr val="accent6">
                    <a:lumMod val="50000"/>
                  </a:schemeClr>
                </a:solidFill>
                <a:latin typeface="Consolas" panose="020B0609020204030204" pitchFamily="49" charset="0"/>
              </a:rPr>
              <a:t>https://github.com/psconfeu/2019 </a:t>
            </a:r>
          </a:p>
          <a:p>
            <a:endParaRPr lang="en-US" dirty="0"/>
          </a:p>
        </p:txBody>
      </p:sp>
    </p:spTree>
    <p:extLst>
      <p:ext uri="{BB962C8B-B14F-4D97-AF65-F5344CB8AC3E}">
        <p14:creationId xmlns:p14="http://schemas.microsoft.com/office/powerpoint/2010/main" val="28781808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lvl1pPr algn="l">
              <a:defRPr/>
            </a:lvl1pPr>
          </a:lstStyle>
          <a:p>
            <a:r>
              <a:rPr lang="en-US"/>
              <a:t>@IISResetMe</a:t>
            </a:r>
            <a:endParaRPr lang="en-US" dirty="0"/>
          </a:p>
        </p:txBody>
      </p:sp>
    </p:spTree>
    <p:extLst>
      <p:ext uri="{BB962C8B-B14F-4D97-AF65-F5344CB8AC3E}">
        <p14:creationId xmlns:p14="http://schemas.microsoft.com/office/powerpoint/2010/main" val="913478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lvl1pPr algn="l">
              <a:defRPr/>
            </a:lvl1pPr>
          </a:lstStyle>
          <a:p>
            <a:r>
              <a:rPr lang="en-US"/>
              <a:t>@IISResetMe</a:t>
            </a:r>
            <a:endParaRPr lang="en-US" dirty="0"/>
          </a:p>
        </p:txBody>
      </p:sp>
    </p:spTree>
    <p:extLst>
      <p:ext uri="{BB962C8B-B14F-4D97-AF65-F5344CB8AC3E}">
        <p14:creationId xmlns:p14="http://schemas.microsoft.com/office/powerpoint/2010/main" val="3748376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p>
            <a:r>
              <a:rPr lang="en-US"/>
              <a:t>@IISResetMe</a:t>
            </a:r>
          </a:p>
        </p:txBody>
      </p:sp>
    </p:spTree>
    <p:extLst>
      <p:ext uri="{BB962C8B-B14F-4D97-AF65-F5344CB8AC3E}">
        <p14:creationId xmlns:p14="http://schemas.microsoft.com/office/powerpoint/2010/main" val="814983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0" y="0"/>
            <a:ext cx="12192000" cy="6858000"/>
          </a:xfrm>
          <a:solidFill>
            <a:schemeClr val="bg1">
              <a:lumMod val="95000"/>
            </a:schemeClr>
          </a:solidFill>
        </p:spPr>
        <p:txBody>
          <a:bodyPr/>
          <a:lstStyle>
            <a:lvl1pPr marL="0" indent="0">
              <a:buNone/>
              <a:defRPr sz="2400">
                <a:solidFill>
                  <a:schemeClr val="tx1"/>
                </a:solidFill>
                <a:latin typeface="Consolas" panose="020B0609020204030204"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Mastertextformat bearbeiten</a:t>
            </a:r>
          </a:p>
        </p:txBody>
      </p:sp>
    </p:spTree>
    <p:extLst>
      <p:ext uri="{BB962C8B-B14F-4D97-AF65-F5344CB8AC3E}">
        <p14:creationId xmlns:p14="http://schemas.microsoft.com/office/powerpoint/2010/main" val="2250133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F03E1-C14B-4989-99D8-D0A96E3C3201}"/>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5" name="Footer Placeholder 4">
            <a:extLst>
              <a:ext uri="{FF2B5EF4-FFF2-40B4-BE49-F238E27FC236}">
                <a16:creationId xmlns:a16="http://schemas.microsoft.com/office/drawing/2014/main" id="{6101932C-5986-46DA-AF53-E9CA7C375AE2}"/>
              </a:ext>
            </a:extLst>
          </p:cNvPr>
          <p:cNvSpPr>
            <a:spLocks noGrp="1"/>
          </p:cNvSpPr>
          <p:nvPr>
            <p:ph type="ftr" sz="quarter" idx="11"/>
          </p:nvPr>
        </p:nvSpPr>
        <p:spPr/>
        <p:txBody>
          <a:bodyPr/>
          <a:lstStyle/>
          <a:p>
            <a:r>
              <a:rPr lang="en-US"/>
              <a:t>@IISResetMe</a:t>
            </a:r>
          </a:p>
        </p:txBody>
      </p:sp>
    </p:spTree>
    <p:extLst>
      <p:ext uri="{BB962C8B-B14F-4D97-AF65-F5344CB8AC3E}">
        <p14:creationId xmlns:p14="http://schemas.microsoft.com/office/powerpoint/2010/main" val="4073367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@IISResetMe</a:t>
            </a:r>
          </a:p>
        </p:txBody>
      </p:sp>
    </p:spTree>
    <p:extLst>
      <p:ext uri="{BB962C8B-B14F-4D97-AF65-F5344CB8AC3E}">
        <p14:creationId xmlns:p14="http://schemas.microsoft.com/office/powerpoint/2010/main" val="2181403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@IISResetMe</a:t>
            </a:r>
          </a:p>
        </p:txBody>
      </p:sp>
    </p:spTree>
    <p:extLst>
      <p:ext uri="{BB962C8B-B14F-4D97-AF65-F5344CB8AC3E}">
        <p14:creationId xmlns:p14="http://schemas.microsoft.com/office/powerpoint/2010/main" val="4204414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@IISResetMe</a:t>
            </a:r>
          </a:p>
        </p:txBody>
      </p:sp>
    </p:spTree>
    <p:extLst>
      <p:ext uri="{BB962C8B-B14F-4D97-AF65-F5344CB8AC3E}">
        <p14:creationId xmlns:p14="http://schemas.microsoft.com/office/powerpoint/2010/main" val="419889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@IISResetMe</a:t>
            </a:r>
          </a:p>
        </p:txBody>
      </p:sp>
    </p:spTree>
    <p:extLst>
      <p:ext uri="{BB962C8B-B14F-4D97-AF65-F5344CB8AC3E}">
        <p14:creationId xmlns:p14="http://schemas.microsoft.com/office/powerpoint/2010/main" val="562896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3.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2.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7B2A21-7B75-4635-AD98-A0A37BEB671D}"/>
              </a:ext>
            </a:extLst>
          </p:cNvPr>
          <p:cNvSpPr>
            <a:spLocks noGrp="1"/>
          </p:cNvSpPr>
          <p:nvPr>
            <p:ph type="title"/>
          </p:nvPr>
        </p:nvSpPr>
        <p:spPr>
          <a:xfrm>
            <a:off x="838200" y="365125"/>
            <a:ext cx="10515600" cy="780769"/>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DDD6A2AB-3439-42BF-A097-0201EC7493D1}"/>
              </a:ext>
            </a:extLst>
          </p:cNvPr>
          <p:cNvSpPr>
            <a:spLocks noGrp="1"/>
          </p:cNvSpPr>
          <p:nvPr>
            <p:ph type="body" idx="1"/>
          </p:nvPr>
        </p:nvSpPr>
        <p:spPr>
          <a:xfrm>
            <a:off x="838200" y="1423686"/>
            <a:ext cx="10515600" cy="4753277"/>
          </a:xfrm>
          <a:prstGeom prst="rect">
            <a:avLst/>
          </a:prstGeom>
          <a:no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E49EED68-B9A3-4F77-9B03-8E7085C004EF}"/>
              </a:ext>
            </a:extLst>
          </p:cNvPr>
          <p:cNvSpPr>
            <a:spLocks noGrp="1"/>
          </p:cNvSpPr>
          <p:nvPr>
            <p:ph type="ftr" sz="quarter" idx="3"/>
          </p:nvPr>
        </p:nvSpPr>
        <p:spPr>
          <a:xfrm>
            <a:off x="9178724" y="6327085"/>
            <a:ext cx="2175075"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@IISResetMe</a:t>
            </a:r>
            <a:endParaRPr lang="en-US" dirty="0"/>
          </a:p>
        </p:txBody>
      </p:sp>
      <p:sp>
        <p:nvSpPr>
          <p:cNvPr id="6" name="Rectangle 5">
            <a:extLst>
              <a:ext uri="{FF2B5EF4-FFF2-40B4-BE49-F238E27FC236}">
                <a16:creationId xmlns:a16="http://schemas.microsoft.com/office/drawing/2014/main" id="{F7C98041-6681-45A5-AEB0-419EF10F1958}"/>
              </a:ext>
            </a:extLst>
          </p:cNvPr>
          <p:cNvSpPr/>
          <p:nvPr userDrawn="1"/>
        </p:nvSpPr>
        <p:spPr>
          <a:xfrm>
            <a:off x="8889357" y="6327085"/>
            <a:ext cx="393539" cy="393539"/>
          </a:xfrm>
          <a:prstGeom prst="rect">
            <a:avLst/>
          </a:prstGeom>
          <a:blipFill>
            <a:blip r:embed="rId1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7906A78-65EE-4222-B502-834EDD88B1E2}"/>
              </a:ext>
            </a:extLst>
          </p:cNvPr>
          <p:cNvSpPr/>
          <p:nvPr userDrawn="1"/>
        </p:nvSpPr>
        <p:spPr>
          <a:xfrm>
            <a:off x="103207" y="5522993"/>
            <a:ext cx="1307939" cy="1307939"/>
          </a:xfrm>
          <a:prstGeom prst="rect">
            <a:avLst/>
          </a:prstGeom>
          <a:blipFill>
            <a:blip r:embed="rId17">
              <a:alphaModFix amt="6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377244"/>
      </p:ext>
    </p:extLst>
  </p:cSld>
  <p:clrMap bg1="lt1" tx1="dk1" bg2="lt2" tx2="dk2" accent1="accent1" accent2="accent2" accent3="accent3" accent4="accent4" accent5="accent5" accent6="accent6" hlink="hlink" folHlink="folHlink"/>
  <p:sldLayoutIdLst>
    <p:sldLayoutId id="2147483664" r:id="rId1"/>
    <p:sldLayoutId id="2147483650" r:id="rId2"/>
    <p:sldLayoutId id="2147483658" r:id="rId3"/>
    <p:sldLayoutId id="2147483667" r:id="rId4"/>
    <p:sldLayoutId id="2147483651" r:id="rId5"/>
    <p:sldLayoutId id="2147483652" r:id="rId6"/>
    <p:sldLayoutId id="2147483659" r:id="rId7"/>
    <p:sldLayoutId id="2147483653" r:id="rId8"/>
    <p:sldLayoutId id="2147483660" r:id="rId9"/>
    <p:sldLayoutId id="2147483654" r:id="rId10"/>
    <p:sldLayoutId id="2147483655" r:id="rId11"/>
    <p:sldLayoutId id="2147483656" r:id="rId12"/>
    <p:sldLayoutId id="2147483661" r:id="rId13"/>
    <p:sldLayoutId id="2147483657" r:id="rId14"/>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B44DF8A2-F171-4CC9-847D-D11B74B76C13}"/>
              </a:ext>
            </a:extLst>
          </p:cNvPr>
          <p:cNvSpPr/>
          <p:nvPr userDrawn="1"/>
        </p:nvSpPr>
        <p:spPr>
          <a:xfrm rot="20845192">
            <a:off x="2038965" y="-4610010"/>
            <a:ext cx="13293388" cy="12491330"/>
          </a:xfrm>
          <a:custGeom>
            <a:avLst/>
            <a:gdLst>
              <a:gd name="connsiteX0" fmla="*/ 0 w 13293388"/>
              <a:gd name="connsiteY0" fmla="*/ 11567827 h 12491330"/>
              <a:gd name="connsiteX1" fmla="*/ 4138256 w 13293388"/>
              <a:gd name="connsiteY1" fmla="*/ 12491330 h 12491330"/>
              <a:gd name="connsiteX2" fmla="*/ 0 w 13293388"/>
              <a:gd name="connsiteY2" fmla="*/ 12491330 h 12491330"/>
              <a:gd name="connsiteX3" fmla="*/ 0 w 13293388"/>
              <a:gd name="connsiteY3" fmla="*/ 3086484 h 12491330"/>
              <a:gd name="connsiteX4" fmla="*/ 10425109 w 13293388"/>
              <a:gd name="connsiteY4" fmla="*/ 5412977 h 12491330"/>
              <a:gd name="connsiteX5" fmla="*/ 8931404 w 13293388"/>
              <a:gd name="connsiteY5" fmla="*/ 12106332 h 12491330"/>
              <a:gd name="connsiteX6" fmla="*/ 0 w 13293388"/>
              <a:gd name="connsiteY6" fmla="*/ 10113178 h 12491330"/>
              <a:gd name="connsiteX7" fmla="*/ 13293388 w 13293388"/>
              <a:gd name="connsiteY7" fmla="*/ 0 h 12491330"/>
              <a:gd name="connsiteX8" fmla="*/ 13293387 w 13293388"/>
              <a:gd name="connsiteY8" fmla="*/ 612517 h 12491330"/>
              <a:gd name="connsiteX9" fmla="*/ 10548675 w 13293388"/>
              <a:gd name="connsiteY9" fmla="*/ 0 h 1249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93388" h="12491330">
                <a:moveTo>
                  <a:pt x="0" y="11567827"/>
                </a:moveTo>
                <a:lnTo>
                  <a:pt x="4138256" y="12491330"/>
                </a:lnTo>
                <a:lnTo>
                  <a:pt x="0" y="12491330"/>
                </a:lnTo>
                <a:close/>
                <a:moveTo>
                  <a:pt x="0" y="3086484"/>
                </a:moveTo>
                <a:lnTo>
                  <a:pt x="10425109" y="5412977"/>
                </a:lnTo>
                <a:lnTo>
                  <a:pt x="8931404" y="12106332"/>
                </a:lnTo>
                <a:lnTo>
                  <a:pt x="0" y="10113178"/>
                </a:lnTo>
                <a:close/>
                <a:moveTo>
                  <a:pt x="13293388" y="0"/>
                </a:moveTo>
                <a:lnTo>
                  <a:pt x="13293387" y="612517"/>
                </a:lnTo>
                <a:lnTo>
                  <a:pt x="10548675" y="0"/>
                </a:lnTo>
                <a:close/>
              </a:path>
            </a:pathLst>
          </a:custGeom>
          <a:blipFill dpi="0" rotWithShape="1">
            <a:blip r:embed="rId7">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FC17996D-8589-4714-9820-F726F7BE04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2FD80F5-3F6B-46BE-8FFC-A8BDCC7F73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94BBA52D-4171-4F2E-80C8-CE60ACEB96AE}"/>
              </a:ext>
            </a:extLst>
          </p:cNvPr>
          <p:cNvSpPr>
            <a:spLocks noGrp="1"/>
          </p:cNvSpPr>
          <p:nvPr>
            <p:ph type="ftr" sz="quarter" idx="3"/>
          </p:nvPr>
        </p:nvSpPr>
        <p:spPr>
          <a:xfrm>
            <a:off x="9180576" y="6327648"/>
            <a:ext cx="2176272"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@IISResetMe</a:t>
            </a:r>
            <a:endParaRPr lang="en-US" dirty="0"/>
          </a:p>
        </p:txBody>
      </p:sp>
    </p:spTree>
    <p:extLst>
      <p:ext uri="{BB962C8B-B14F-4D97-AF65-F5344CB8AC3E}">
        <p14:creationId xmlns:p14="http://schemas.microsoft.com/office/powerpoint/2010/main" val="33114340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6" r:id="rId3"/>
    <p:sldLayoutId id="2147483670" r:id="rId4"/>
    <p:sldLayoutId id="2147483671" r:id="rId5"/>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p:txBody>
          <a:bodyPr/>
          <a:lstStyle/>
          <a:p>
            <a:r>
              <a:rPr lang="en-US" dirty="0"/>
              <a:t>Attack Surface Reductions</a:t>
            </a:r>
            <a:br>
              <a:rPr lang="en-US" dirty="0"/>
            </a:br>
            <a:r>
              <a:rPr lang="en-US" sz="4800" dirty="0"/>
              <a:t>for the Adventurous Admin</a:t>
            </a:r>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dirty="0"/>
              <a:t>Mathias R. Jessen</a:t>
            </a:r>
          </a:p>
          <a:p>
            <a:r>
              <a:rPr lang="en-US" dirty="0"/>
              <a:t>@</a:t>
            </a:r>
            <a:r>
              <a:rPr lang="en-US" dirty="0" err="1"/>
              <a:t>IISResetMe</a:t>
            </a:r>
            <a:endParaRPr lang="en-US" dirty="0"/>
          </a:p>
        </p:txBody>
      </p:sp>
    </p:spTree>
    <p:extLst>
      <p:ext uri="{BB962C8B-B14F-4D97-AF65-F5344CB8AC3E}">
        <p14:creationId xmlns:p14="http://schemas.microsoft.com/office/powerpoint/2010/main" val="573852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Agenda</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normAutofit/>
          </a:bodyPr>
          <a:lstStyle/>
          <a:p>
            <a:r>
              <a:rPr lang="de-DE" dirty="0"/>
              <a:t>Where I‘m coming from</a:t>
            </a:r>
          </a:p>
          <a:p>
            <a:r>
              <a:rPr lang="de-DE" dirty="0"/>
              <a:t>Principles of Pragmatic Security Engineering</a:t>
            </a:r>
          </a:p>
          <a:p>
            <a:r>
              <a:rPr lang="de-DE" dirty="0"/>
              <a:t>What brings down enterprises and what you can do</a:t>
            </a:r>
          </a:p>
          <a:p>
            <a:r>
              <a:rPr lang="de-DE" dirty="0"/>
              <a:t>Case studies</a:t>
            </a:r>
          </a:p>
          <a:p>
            <a:pPr lvl="1"/>
            <a:r>
              <a:rPr lang="de-DE" dirty="0"/>
              <a:t>L.A.T.E.R – Local Admin Temporary Elevation Request</a:t>
            </a:r>
          </a:p>
          <a:p>
            <a:pPr lvl="1"/>
            <a:r>
              <a:rPr lang="de-DE" dirty="0"/>
              <a:t>NoMoreNeedToCry – Ransomware mitigation at no cost</a:t>
            </a:r>
          </a:p>
          <a:p>
            <a:pPr lvl="1"/>
            <a:endParaRPr lang="de-DE" dirty="0"/>
          </a:p>
          <a:p>
            <a:r>
              <a:rPr lang="de-DE" dirty="0"/>
              <a:t>Summary</a:t>
            </a:r>
          </a:p>
          <a:p>
            <a:endParaRPr lang="en-US"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@IISResetMe</a:t>
            </a:r>
            <a:endParaRPr lang="en-US" dirty="0"/>
          </a:p>
        </p:txBody>
      </p:sp>
    </p:spTree>
    <p:extLst>
      <p:ext uri="{BB962C8B-B14F-4D97-AF65-F5344CB8AC3E}">
        <p14:creationId xmlns:p14="http://schemas.microsoft.com/office/powerpoint/2010/main" val="2477734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C2DA0-6B2C-4AEC-809E-D80E673B9E50}"/>
              </a:ext>
            </a:extLst>
          </p:cNvPr>
          <p:cNvSpPr>
            <a:spLocks noGrp="1"/>
          </p:cNvSpPr>
          <p:nvPr>
            <p:ph type="title"/>
          </p:nvPr>
        </p:nvSpPr>
        <p:spPr/>
        <p:txBody>
          <a:bodyPr>
            <a:normAutofit/>
          </a:bodyPr>
          <a:lstStyle/>
          <a:p>
            <a:r>
              <a:rPr lang="de-DE" dirty="0"/>
              <a:t>Where I‘m coming from</a:t>
            </a:r>
          </a:p>
        </p:txBody>
      </p:sp>
      <p:sp>
        <p:nvSpPr>
          <p:cNvPr id="4" name="Footer Placeholder 3">
            <a:extLst>
              <a:ext uri="{FF2B5EF4-FFF2-40B4-BE49-F238E27FC236}">
                <a16:creationId xmlns:a16="http://schemas.microsoft.com/office/drawing/2014/main" id="{135E9018-2397-4630-A9C8-AC1F97B5AA0B}"/>
              </a:ext>
            </a:extLst>
          </p:cNvPr>
          <p:cNvSpPr>
            <a:spLocks noGrp="1"/>
          </p:cNvSpPr>
          <p:nvPr>
            <p:ph type="ftr" sz="quarter" idx="11"/>
          </p:nvPr>
        </p:nvSpPr>
        <p:spPr/>
        <p:txBody>
          <a:bodyPr/>
          <a:lstStyle/>
          <a:p>
            <a:r>
              <a:rPr lang="en-US"/>
              <a:t>@IISResetMe</a:t>
            </a:r>
            <a:endParaRPr lang="en-US" dirty="0"/>
          </a:p>
        </p:txBody>
      </p:sp>
      <p:pic>
        <p:nvPicPr>
          <p:cNvPr id="5" name="Picture 2" descr="Image result for petting zoo">
            <a:extLst>
              <a:ext uri="{FF2B5EF4-FFF2-40B4-BE49-F238E27FC236}">
                <a16:creationId xmlns:a16="http://schemas.microsoft.com/office/drawing/2014/main" id="{819375FA-E84F-4F56-AE19-4C2BE2584C8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02199" y="1574110"/>
            <a:ext cx="8387602" cy="475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2260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F60B0-E473-402A-8167-B9F9CF2D9978}"/>
              </a:ext>
            </a:extLst>
          </p:cNvPr>
          <p:cNvSpPr>
            <a:spLocks noGrp="1"/>
          </p:cNvSpPr>
          <p:nvPr>
            <p:ph type="title"/>
          </p:nvPr>
        </p:nvSpPr>
        <p:spPr/>
        <p:txBody>
          <a:bodyPr>
            <a:normAutofit fontScale="90000"/>
          </a:bodyPr>
          <a:lstStyle/>
          <a:p>
            <a:r>
              <a:rPr lang="en-US" dirty="0"/>
              <a:t>Principles of Pragmatic Security Engineering</a:t>
            </a:r>
          </a:p>
        </p:txBody>
      </p:sp>
      <p:sp>
        <p:nvSpPr>
          <p:cNvPr id="3" name="Content Placeholder 2">
            <a:extLst>
              <a:ext uri="{FF2B5EF4-FFF2-40B4-BE49-F238E27FC236}">
                <a16:creationId xmlns:a16="http://schemas.microsoft.com/office/drawing/2014/main" id="{E8AACD27-6CD9-4349-B4C0-6B60C7CC4977}"/>
              </a:ext>
            </a:extLst>
          </p:cNvPr>
          <p:cNvSpPr>
            <a:spLocks noGrp="1"/>
          </p:cNvSpPr>
          <p:nvPr>
            <p:ph idx="1"/>
          </p:nvPr>
        </p:nvSpPr>
        <p:spPr/>
        <p:txBody>
          <a:bodyPr/>
          <a:lstStyle/>
          <a:p>
            <a:r>
              <a:rPr lang="en-US" dirty="0"/>
              <a:t>Engage with empathy</a:t>
            </a:r>
          </a:p>
          <a:p>
            <a:endParaRPr lang="en-US" dirty="0"/>
          </a:p>
          <a:p>
            <a:endParaRPr lang="en-US" dirty="0"/>
          </a:p>
          <a:p>
            <a:r>
              <a:rPr lang="en-US" dirty="0"/>
              <a:t>Transition from </a:t>
            </a:r>
            <a:r>
              <a:rPr lang="en-US" i="1" dirty="0"/>
              <a:t>disabler</a:t>
            </a:r>
            <a:r>
              <a:rPr lang="en-US" dirty="0"/>
              <a:t> -&gt; </a:t>
            </a:r>
            <a:r>
              <a:rPr lang="en-US" i="1" dirty="0"/>
              <a:t>enabler</a:t>
            </a:r>
          </a:p>
          <a:p>
            <a:endParaRPr lang="en-US" dirty="0"/>
          </a:p>
          <a:p>
            <a:endParaRPr lang="en-US" dirty="0"/>
          </a:p>
          <a:p>
            <a:r>
              <a:rPr lang="en-US" dirty="0"/>
              <a:t>Re-focus on </a:t>
            </a:r>
            <a:r>
              <a:rPr lang="en-US" i="1" dirty="0"/>
              <a:t>understanding</a:t>
            </a:r>
            <a:r>
              <a:rPr lang="en-US" dirty="0"/>
              <a:t> systems, risk and opportunity</a:t>
            </a:r>
          </a:p>
        </p:txBody>
      </p:sp>
      <p:sp>
        <p:nvSpPr>
          <p:cNvPr id="4" name="Footer Placeholder 3">
            <a:extLst>
              <a:ext uri="{FF2B5EF4-FFF2-40B4-BE49-F238E27FC236}">
                <a16:creationId xmlns:a16="http://schemas.microsoft.com/office/drawing/2014/main" id="{AAD04F83-2DE6-4C1C-BEBB-12EA9BE9EC30}"/>
              </a:ext>
            </a:extLst>
          </p:cNvPr>
          <p:cNvSpPr>
            <a:spLocks noGrp="1"/>
          </p:cNvSpPr>
          <p:nvPr>
            <p:ph type="ftr" sz="quarter" idx="11"/>
          </p:nvPr>
        </p:nvSpPr>
        <p:spPr/>
        <p:txBody>
          <a:bodyPr/>
          <a:lstStyle/>
          <a:p>
            <a:r>
              <a:rPr lang="en-US"/>
              <a:t>@IISResetMe</a:t>
            </a:r>
            <a:endParaRPr lang="en-US" dirty="0"/>
          </a:p>
        </p:txBody>
      </p:sp>
    </p:spTree>
    <p:extLst>
      <p:ext uri="{BB962C8B-B14F-4D97-AF65-F5344CB8AC3E}">
        <p14:creationId xmlns:p14="http://schemas.microsoft.com/office/powerpoint/2010/main" val="3175312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59728-498B-4478-86E9-2D8EBE9423DD}"/>
              </a:ext>
            </a:extLst>
          </p:cNvPr>
          <p:cNvSpPr>
            <a:spLocks noGrp="1"/>
          </p:cNvSpPr>
          <p:nvPr>
            <p:ph type="title"/>
          </p:nvPr>
        </p:nvSpPr>
        <p:spPr/>
        <p:txBody>
          <a:bodyPr/>
          <a:lstStyle/>
          <a:p>
            <a:r>
              <a:rPr lang="en-US" dirty="0" err="1"/>
              <a:t>Enagage</a:t>
            </a:r>
            <a:r>
              <a:rPr lang="en-US" dirty="0"/>
              <a:t> with empathy</a:t>
            </a:r>
          </a:p>
        </p:txBody>
      </p:sp>
      <p:sp>
        <p:nvSpPr>
          <p:cNvPr id="3" name="Content Placeholder 2">
            <a:extLst>
              <a:ext uri="{FF2B5EF4-FFF2-40B4-BE49-F238E27FC236}">
                <a16:creationId xmlns:a16="http://schemas.microsoft.com/office/drawing/2014/main" id="{2815BC4E-E6A2-4C4D-9300-60D9EFAC2706}"/>
              </a:ext>
            </a:extLst>
          </p:cNvPr>
          <p:cNvSpPr>
            <a:spLocks noGrp="1"/>
          </p:cNvSpPr>
          <p:nvPr>
            <p:ph idx="1"/>
          </p:nvPr>
        </p:nvSpPr>
        <p:spPr/>
        <p:txBody>
          <a:bodyPr anchor="ctr">
            <a:normAutofit/>
          </a:bodyPr>
          <a:lstStyle/>
          <a:p>
            <a:pPr algn="ctr"/>
            <a:r>
              <a:rPr lang="en-US" sz="6600" dirty="0"/>
              <a:t>Get comfortable </a:t>
            </a:r>
            <a:r>
              <a:rPr lang="en-US" sz="6600" b="1" i="1" dirty="0"/>
              <a:t>talking</a:t>
            </a:r>
            <a:r>
              <a:rPr lang="en-US" sz="6600" dirty="0"/>
              <a:t> to your customers/users</a:t>
            </a:r>
          </a:p>
          <a:p>
            <a:pPr algn="ctr"/>
            <a:endParaRPr lang="en-US" sz="6600" dirty="0"/>
          </a:p>
        </p:txBody>
      </p:sp>
      <p:sp>
        <p:nvSpPr>
          <p:cNvPr id="4" name="Footer Placeholder 3">
            <a:extLst>
              <a:ext uri="{FF2B5EF4-FFF2-40B4-BE49-F238E27FC236}">
                <a16:creationId xmlns:a16="http://schemas.microsoft.com/office/drawing/2014/main" id="{E4032723-12F0-4DCE-8D3A-FE3E7D598853}"/>
              </a:ext>
            </a:extLst>
          </p:cNvPr>
          <p:cNvSpPr>
            <a:spLocks noGrp="1"/>
          </p:cNvSpPr>
          <p:nvPr>
            <p:ph type="ftr" sz="quarter" idx="11"/>
          </p:nvPr>
        </p:nvSpPr>
        <p:spPr/>
        <p:txBody>
          <a:bodyPr/>
          <a:lstStyle/>
          <a:p>
            <a:r>
              <a:rPr lang="en-US"/>
              <a:t>@IISResetMe</a:t>
            </a:r>
            <a:endParaRPr lang="en-US" dirty="0"/>
          </a:p>
        </p:txBody>
      </p:sp>
    </p:spTree>
    <p:extLst>
      <p:ext uri="{BB962C8B-B14F-4D97-AF65-F5344CB8AC3E}">
        <p14:creationId xmlns:p14="http://schemas.microsoft.com/office/powerpoint/2010/main" val="3488607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59728-498B-4478-86E9-2D8EBE9423DD}"/>
              </a:ext>
            </a:extLst>
          </p:cNvPr>
          <p:cNvSpPr>
            <a:spLocks noGrp="1"/>
          </p:cNvSpPr>
          <p:nvPr>
            <p:ph type="title"/>
          </p:nvPr>
        </p:nvSpPr>
        <p:spPr/>
        <p:txBody>
          <a:bodyPr/>
          <a:lstStyle/>
          <a:p>
            <a:r>
              <a:rPr lang="en-US" dirty="0" err="1"/>
              <a:t>Enagage</a:t>
            </a:r>
            <a:r>
              <a:rPr lang="en-US" dirty="0"/>
              <a:t> with empathy</a:t>
            </a:r>
          </a:p>
        </p:txBody>
      </p:sp>
      <p:sp>
        <p:nvSpPr>
          <p:cNvPr id="3" name="Content Placeholder 2">
            <a:extLst>
              <a:ext uri="{FF2B5EF4-FFF2-40B4-BE49-F238E27FC236}">
                <a16:creationId xmlns:a16="http://schemas.microsoft.com/office/drawing/2014/main" id="{2815BC4E-E6A2-4C4D-9300-60D9EFAC2706}"/>
              </a:ext>
            </a:extLst>
          </p:cNvPr>
          <p:cNvSpPr>
            <a:spLocks noGrp="1"/>
          </p:cNvSpPr>
          <p:nvPr>
            <p:ph idx="1"/>
          </p:nvPr>
        </p:nvSpPr>
        <p:spPr/>
        <p:txBody>
          <a:bodyPr anchor="ctr">
            <a:normAutofit/>
          </a:bodyPr>
          <a:lstStyle/>
          <a:p>
            <a:pPr algn="ctr"/>
            <a:r>
              <a:rPr lang="en-US" sz="6600" i="1" dirty="0"/>
              <a:t>What</a:t>
            </a:r>
            <a:r>
              <a:rPr lang="en-US" sz="6600" dirty="0"/>
              <a:t> is their </a:t>
            </a:r>
            <a:r>
              <a:rPr lang="en-US" sz="6600" b="1" dirty="0"/>
              <a:t>mission</a:t>
            </a:r>
            <a:r>
              <a:rPr lang="en-US" sz="6600" dirty="0"/>
              <a:t>?</a:t>
            </a:r>
          </a:p>
          <a:p>
            <a:pPr algn="ctr"/>
            <a:r>
              <a:rPr lang="en-US" sz="6600" i="1" dirty="0"/>
              <a:t>How</a:t>
            </a:r>
            <a:r>
              <a:rPr lang="en-US" sz="6600" dirty="0"/>
              <a:t> do they seek to achieve it?</a:t>
            </a:r>
          </a:p>
          <a:p>
            <a:pPr algn="ctr"/>
            <a:r>
              <a:rPr lang="en-US" sz="6600" b="1" i="1" dirty="0"/>
              <a:t>Why</a:t>
            </a:r>
            <a:r>
              <a:rPr lang="en-US" sz="6600" dirty="0"/>
              <a:t>?</a:t>
            </a:r>
          </a:p>
        </p:txBody>
      </p:sp>
      <p:sp>
        <p:nvSpPr>
          <p:cNvPr id="4" name="Footer Placeholder 3">
            <a:extLst>
              <a:ext uri="{FF2B5EF4-FFF2-40B4-BE49-F238E27FC236}">
                <a16:creationId xmlns:a16="http://schemas.microsoft.com/office/drawing/2014/main" id="{E4032723-12F0-4DCE-8D3A-FE3E7D598853}"/>
              </a:ext>
            </a:extLst>
          </p:cNvPr>
          <p:cNvSpPr>
            <a:spLocks noGrp="1"/>
          </p:cNvSpPr>
          <p:nvPr>
            <p:ph type="ftr" sz="quarter" idx="11"/>
          </p:nvPr>
        </p:nvSpPr>
        <p:spPr/>
        <p:txBody>
          <a:bodyPr/>
          <a:lstStyle/>
          <a:p>
            <a:r>
              <a:rPr lang="en-US"/>
              <a:t>@IISResetMe</a:t>
            </a:r>
            <a:endParaRPr lang="en-US" dirty="0"/>
          </a:p>
        </p:txBody>
      </p:sp>
    </p:spTree>
    <p:extLst>
      <p:ext uri="{BB962C8B-B14F-4D97-AF65-F5344CB8AC3E}">
        <p14:creationId xmlns:p14="http://schemas.microsoft.com/office/powerpoint/2010/main" val="35027948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B71FC-D122-450E-9EF0-CECEBCACCE74}"/>
              </a:ext>
            </a:extLst>
          </p:cNvPr>
          <p:cNvSpPr>
            <a:spLocks noGrp="1"/>
          </p:cNvSpPr>
          <p:nvPr>
            <p:ph type="title"/>
          </p:nvPr>
        </p:nvSpPr>
        <p:spPr/>
        <p:txBody>
          <a:bodyPr/>
          <a:lstStyle/>
          <a:p>
            <a:r>
              <a:rPr lang="en-US" dirty="0"/>
              <a:t>Transition to enablement</a:t>
            </a:r>
          </a:p>
        </p:txBody>
      </p:sp>
      <p:sp>
        <p:nvSpPr>
          <p:cNvPr id="3" name="Content Placeholder 2">
            <a:extLst>
              <a:ext uri="{FF2B5EF4-FFF2-40B4-BE49-F238E27FC236}">
                <a16:creationId xmlns:a16="http://schemas.microsoft.com/office/drawing/2014/main" id="{F030EA78-D381-4285-B507-AF3B9451EFEE}"/>
              </a:ext>
            </a:extLst>
          </p:cNvPr>
          <p:cNvSpPr>
            <a:spLocks noGrp="1"/>
          </p:cNvSpPr>
          <p:nvPr>
            <p:ph idx="1"/>
          </p:nvPr>
        </p:nvSpPr>
        <p:spPr/>
        <p:txBody>
          <a:bodyPr/>
          <a:lstStyle/>
          <a:p>
            <a:r>
              <a:rPr lang="en-US" dirty="0"/>
              <a:t>Please treat this as </a:t>
            </a:r>
            <a:r>
              <a:rPr lang="en-US" i="1" dirty="0"/>
              <a:t>yesterday’s</a:t>
            </a:r>
            <a:r>
              <a:rPr lang="en-US" dirty="0"/>
              <a:t> mentality</a:t>
            </a:r>
          </a:p>
        </p:txBody>
      </p:sp>
      <p:sp>
        <p:nvSpPr>
          <p:cNvPr id="4" name="Footer Placeholder 3">
            <a:extLst>
              <a:ext uri="{FF2B5EF4-FFF2-40B4-BE49-F238E27FC236}">
                <a16:creationId xmlns:a16="http://schemas.microsoft.com/office/drawing/2014/main" id="{10490032-237A-4ABA-805A-6BF10297CA25}"/>
              </a:ext>
            </a:extLst>
          </p:cNvPr>
          <p:cNvSpPr>
            <a:spLocks noGrp="1"/>
          </p:cNvSpPr>
          <p:nvPr>
            <p:ph type="ftr" sz="quarter" idx="11"/>
          </p:nvPr>
        </p:nvSpPr>
        <p:spPr/>
        <p:txBody>
          <a:bodyPr/>
          <a:lstStyle/>
          <a:p>
            <a:r>
              <a:rPr lang="en-US"/>
              <a:t>@IISResetMe</a:t>
            </a:r>
            <a:endParaRPr lang="en-US" dirty="0"/>
          </a:p>
        </p:txBody>
      </p:sp>
      <p:pic>
        <p:nvPicPr>
          <p:cNvPr id="12" name="Picture 4" descr="Image result for mordac the preventer of information services">
            <a:extLst>
              <a:ext uri="{FF2B5EF4-FFF2-40B4-BE49-F238E27FC236}">
                <a16:creationId xmlns:a16="http://schemas.microsoft.com/office/drawing/2014/main" id="{D9A75416-0005-4CB4-93D1-50BD3B5EE7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139" y="2255224"/>
            <a:ext cx="10801722" cy="3358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3186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B71FC-D122-450E-9EF0-CECEBCACCE74}"/>
              </a:ext>
            </a:extLst>
          </p:cNvPr>
          <p:cNvSpPr>
            <a:spLocks noGrp="1"/>
          </p:cNvSpPr>
          <p:nvPr>
            <p:ph type="title"/>
          </p:nvPr>
        </p:nvSpPr>
        <p:spPr/>
        <p:txBody>
          <a:bodyPr/>
          <a:lstStyle/>
          <a:p>
            <a:r>
              <a:rPr lang="en-US" dirty="0"/>
              <a:t>Transition to enablement</a:t>
            </a:r>
          </a:p>
        </p:txBody>
      </p:sp>
      <p:sp>
        <p:nvSpPr>
          <p:cNvPr id="3" name="Content Placeholder 2">
            <a:extLst>
              <a:ext uri="{FF2B5EF4-FFF2-40B4-BE49-F238E27FC236}">
                <a16:creationId xmlns:a16="http://schemas.microsoft.com/office/drawing/2014/main" id="{F030EA78-D381-4285-B507-AF3B9451EFEE}"/>
              </a:ext>
            </a:extLst>
          </p:cNvPr>
          <p:cNvSpPr>
            <a:spLocks noGrp="1"/>
          </p:cNvSpPr>
          <p:nvPr>
            <p:ph idx="1"/>
          </p:nvPr>
        </p:nvSpPr>
        <p:spPr/>
        <p:txBody>
          <a:bodyPr/>
          <a:lstStyle/>
          <a:p>
            <a:r>
              <a:rPr lang="en-US" dirty="0"/>
              <a:t>Yesterday’s mentality</a:t>
            </a:r>
          </a:p>
        </p:txBody>
      </p:sp>
      <p:sp>
        <p:nvSpPr>
          <p:cNvPr id="4" name="Footer Placeholder 3">
            <a:extLst>
              <a:ext uri="{FF2B5EF4-FFF2-40B4-BE49-F238E27FC236}">
                <a16:creationId xmlns:a16="http://schemas.microsoft.com/office/drawing/2014/main" id="{10490032-237A-4ABA-805A-6BF10297CA25}"/>
              </a:ext>
            </a:extLst>
          </p:cNvPr>
          <p:cNvSpPr>
            <a:spLocks noGrp="1"/>
          </p:cNvSpPr>
          <p:nvPr>
            <p:ph type="ftr" sz="quarter" idx="11"/>
          </p:nvPr>
        </p:nvSpPr>
        <p:spPr/>
        <p:txBody>
          <a:bodyPr/>
          <a:lstStyle/>
          <a:p>
            <a:r>
              <a:rPr lang="en-US"/>
              <a:t>@IISResetMe</a:t>
            </a:r>
            <a:endParaRPr lang="en-US" dirty="0"/>
          </a:p>
        </p:txBody>
      </p:sp>
      <p:pic>
        <p:nvPicPr>
          <p:cNvPr id="5" name="Picture 2" descr="Image result for hacker">
            <a:extLst>
              <a:ext uri="{FF2B5EF4-FFF2-40B4-BE49-F238E27FC236}">
                <a16:creationId xmlns:a16="http://schemas.microsoft.com/office/drawing/2014/main" id="{9899B595-6B25-4579-9E50-D709F072D0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4066032" y="4663176"/>
            <a:ext cx="4059936" cy="21945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hacker">
            <a:extLst>
              <a:ext uri="{FF2B5EF4-FFF2-40B4-BE49-F238E27FC236}">
                <a16:creationId xmlns:a16="http://schemas.microsoft.com/office/drawing/2014/main" id="{B6EFDAA7-E997-49E9-BE95-DAD86CD66F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8132064" y="4663430"/>
            <a:ext cx="4059936" cy="21945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hacker">
            <a:extLst>
              <a:ext uri="{FF2B5EF4-FFF2-40B4-BE49-F238E27FC236}">
                <a16:creationId xmlns:a16="http://schemas.microsoft.com/office/drawing/2014/main" id="{9565DACF-F9A1-41BA-A114-33B48FB180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4663440"/>
            <a:ext cx="4059936" cy="2194560"/>
          </a:xfrm>
          <a:prstGeom prst="rect">
            <a:avLst/>
          </a:prstGeom>
          <a:noFill/>
          <a:extLst>
            <a:ext uri="{909E8E84-426E-40DD-AFC4-6F175D3DCCD1}">
              <a14:hiddenFill xmlns:a14="http://schemas.microsoft.com/office/drawing/2010/main">
                <a:solidFill>
                  <a:srgbClr val="FFFFFF"/>
                </a:solidFill>
              </a14:hiddenFill>
            </a:ext>
          </a:extLst>
        </p:spPr>
      </p:pic>
      <p:sp>
        <p:nvSpPr>
          <p:cNvPr id="8" name="Speech Bubble: Oval 7">
            <a:extLst>
              <a:ext uri="{FF2B5EF4-FFF2-40B4-BE49-F238E27FC236}">
                <a16:creationId xmlns:a16="http://schemas.microsoft.com/office/drawing/2014/main" id="{A7004661-4141-4672-830D-172BB1DD2F91}"/>
              </a:ext>
            </a:extLst>
          </p:cNvPr>
          <p:cNvSpPr/>
          <p:nvPr/>
        </p:nvSpPr>
        <p:spPr>
          <a:xfrm>
            <a:off x="325315" y="2853104"/>
            <a:ext cx="2817935" cy="1674934"/>
          </a:xfrm>
          <a:prstGeom prst="wedgeEllipseCallout">
            <a:avLst>
              <a:gd name="adj1" fmla="val 5415"/>
              <a:gd name="adj2" fmla="val 6177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No!</a:t>
            </a:r>
          </a:p>
        </p:txBody>
      </p:sp>
      <p:sp>
        <p:nvSpPr>
          <p:cNvPr id="9" name="Speech Bubble: Oval 8">
            <a:extLst>
              <a:ext uri="{FF2B5EF4-FFF2-40B4-BE49-F238E27FC236}">
                <a16:creationId xmlns:a16="http://schemas.microsoft.com/office/drawing/2014/main" id="{AB287485-7232-46E1-B034-F1FCDD85D3E8}"/>
              </a:ext>
            </a:extLst>
          </p:cNvPr>
          <p:cNvSpPr/>
          <p:nvPr/>
        </p:nvSpPr>
        <p:spPr>
          <a:xfrm>
            <a:off x="3631379" y="2853104"/>
            <a:ext cx="2817935" cy="1674934"/>
          </a:xfrm>
          <a:prstGeom prst="wedgeEllipseCallout">
            <a:avLst>
              <a:gd name="adj1" fmla="val 20270"/>
              <a:gd name="adj2" fmla="val 6225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No!</a:t>
            </a:r>
          </a:p>
          <a:p>
            <a:pPr algn="ctr"/>
            <a:r>
              <a:rPr lang="en-US" sz="2400" dirty="0"/>
              <a:t>Here’s why!</a:t>
            </a:r>
          </a:p>
        </p:txBody>
      </p:sp>
      <p:sp>
        <p:nvSpPr>
          <p:cNvPr id="10" name="Speech Bubble: Oval 9">
            <a:extLst>
              <a:ext uri="{FF2B5EF4-FFF2-40B4-BE49-F238E27FC236}">
                <a16:creationId xmlns:a16="http://schemas.microsoft.com/office/drawing/2014/main" id="{71E526F9-340F-4224-A977-30430F3DCDA2}"/>
              </a:ext>
            </a:extLst>
          </p:cNvPr>
          <p:cNvSpPr/>
          <p:nvPr/>
        </p:nvSpPr>
        <p:spPr>
          <a:xfrm>
            <a:off x="7071555" y="2987968"/>
            <a:ext cx="2462589" cy="1674934"/>
          </a:xfrm>
          <a:prstGeom prst="wedgeEllipseCallout">
            <a:avLst>
              <a:gd name="adj1" fmla="val 41509"/>
              <a:gd name="adj2" fmla="val 49398"/>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Sure, but consider these risks!</a:t>
            </a:r>
          </a:p>
        </p:txBody>
      </p:sp>
      <p:sp>
        <p:nvSpPr>
          <p:cNvPr id="11" name="Speech Bubble: Oval 10">
            <a:extLst>
              <a:ext uri="{FF2B5EF4-FFF2-40B4-BE49-F238E27FC236}">
                <a16:creationId xmlns:a16="http://schemas.microsoft.com/office/drawing/2014/main" id="{26F81622-A2D5-4DCE-9224-D2F025A8C57C}"/>
              </a:ext>
            </a:extLst>
          </p:cNvPr>
          <p:cNvSpPr/>
          <p:nvPr/>
        </p:nvSpPr>
        <p:spPr>
          <a:xfrm>
            <a:off x="9680448" y="2449488"/>
            <a:ext cx="2462589" cy="1674934"/>
          </a:xfrm>
          <a:prstGeom prst="wedgeEllipseCallout">
            <a:avLst>
              <a:gd name="adj1" fmla="val -26484"/>
              <a:gd name="adj2" fmla="val 7463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Here’s what we </a:t>
            </a:r>
            <a:r>
              <a:rPr lang="en-US" sz="2400" i="1" dirty="0"/>
              <a:t>can</a:t>
            </a:r>
            <a:r>
              <a:rPr lang="en-US" sz="2400" dirty="0"/>
              <a:t> do</a:t>
            </a:r>
          </a:p>
        </p:txBody>
      </p:sp>
    </p:spTree>
    <p:extLst>
      <p:ext uri="{BB962C8B-B14F-4D97-AF65-F5344CB8AC3E}">
        <p14:creationId xmlns:p14="http://schemas.microsoft.com/office/powerpoint/2010/main" val="252266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B1BF8-38BE-4DBF-A4E9-1492AB629CBC}"/>
              </a:ext>
            </a:extLst>
          </p:cNvPr>
          <p:cNvSpPr>
            <a:spLocks noGrp="1"/>
          </p:cNvSpPr>
          <p:nvPr>
            <p:ph type="title"/>
          </p:nvPr>
        </p:nvSpPr>
        <p:spPr/>
        <p:txBody>
          <a:bodyPr>
            <a:normAutofit/>
          </a:bodyPr>
          <a:lstStyle/>
          <a:p>
            <a:r>
              <a:rPr lang="en-US" dirty="0"/>
              <a:t>Understanding risk and opportunity</a:t>
            </a:r>
          </a:p>
        </p:txBody>
      </p:sp>
      <p:sp>
        <p:nvSpPr>
          <p:cNvPr id="3" name="Content Placeholder 2">
            <a:extLst>
              <a:ext uri="{FF2B5EF4-FFF2-40B4-BE49-F238E27FC236}">
                <a16:creationId xmlns:a16="http://schemas.microsoft.com/office/drawing/2014/main" id="{B9D5F16F-955E-4F9B-81C0-669F8853A6D6}"/>
              </a:ext>
            </a:extLst>
          </p:cNvPr>
          <p:cNvSpPr>
            <a:spLocks noGrp="1"/>
          </p:cNvSpPr>
          <p:nvPr>
            <p:ph idx="1"/>
          </p:nvPr>
        </p:nvSpPr>
        <p:spPr/>
        <p:txBody>
          <a:bodyPr/>
          <a:lstStyle/>
          <a:p>
            <a:endParaRPr lang="en-US" dirty="0"/>
          </a:p>
          <a:p>
            <a:endParaRPr lang="en-US" dirty="0"/>
          </a:p>
          <a:p>
            <a:r>
              <a:rPr lang="en-US" dirty="0"/>
              <a:t>Thinking ahead sometimes means</a:t>
            </a:r>
          </a:p>
          <a:p>
            <a:pPr lvl="1"/>
            <a:r>
              <a:rPr lang="en-US" dirty="0"/>
              <a:t>STOP buying solutions</a:t>
            </a:r>
          </a:p>
          <a:p>
            <a:pPr lvl="1"/>
            <a:r>
              <a:rPr lang="en-US" dirty="0"/>
              <a:t>START solving problems </a:t>
            </a:r>
          </a:p>
          <a:p>
            <a:endParaRPr lang="en-US" dirty="0"/>
          </a:p>
          <a:p>
            <a:endParaRPr lang="en-US" dirty="0"/>
          </a:p>
        </p:txBody>
      </p:sp>
      <p:sp>
        <p:nvSpPr>
          <p:cNvPr id="4" name="Footer Placeholder 3">
            <a:extLst>
              <a:ext uri="{FF2B5EF4-FFF2-40B4-BE49-F238E27FC236}">
                <a16:creationId xmlns:a16="http://schemas.microsoft.com/office/drawing/2014/main" id="{00A980B5-63E5-4594-9DF0-C4596CC58CF9}"/>
              </a:ext>
            </a:extLst>
          </p:cNvPr>
          <p:cNvSpPr>
            <a:spLocks noGrp="1"/>
          </p:cNvSpPr>
          <p:nvPr>
            <p:ph type="ftr" sz="quarter" idx="11"/>
          </p:nvPr>
        </p:nvSpPr>
        <p:spPr/>
        <p:txBody>
          <a:bodyPr/>
          <a:lstStyle/>
          <a:p>
            <a:r>
              <a:rPr lang="en-US"/>
              <a:t>@IISResetMe</a:t>
            </a:r>
            <a:endParaRPr lang="en-US" dirty="0"/>
          </a:p>
        </p:txBody>
      </p:sp>
      <p:pic>
        <p:nvPicPr>
          <p:cNvPr id="5" name="Picture 2">
            <a:extLst>
              <a:ext uri="{FF2B5EF4-FFF2-40B4-BE49-F238E27FC236}">
                <a16:creationId xmlns:a16="http://schemas.microsoft.com/office/drawing/2014/main" id="{BD3F4404-175B-4B78-AE3D-6E3D35F3BEF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93659" y="1636047"/>
            <a:ext cx="4809503" cy="4328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9159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3D40A-2850-4585-811A-4A7CEF830DA7}"/>
              </a:ext>
            </a:extLst>
          </p:cNvPr>
          <p:cNvSpPr>
            <a:spLocks noGrp="1"/>
          </p:cNvSpPr>
          <p:nvPr>
            <p:ph type="title"/>
          </p:nvPr>
        </p:nvSpPr>
        <p:spPr/>
        <p:txBody>
          <a:bodyPr>
            <a:normAutofit fontScale="90000"/>
          </a:bodyPr>
          <a:lstStyle/>
          <a:p>
            <a:r>
              <a:rPr lang="en-US" dirty="0"/>
              <a:t>The 4 Follies of the </a:t>
            </a:r>
            <a:r>
              <a:rPr lang="en-US" dirty="0" err="1"/>
              <a:t>Breachable</a:t>
            </a:r>
            <a:r>
              <a:rPr lang="en-US" dirty="0"/>
              <a:t> Enterprise™</a:t>
            </a:r>
          </a:p>
        </p:txBody>
      </p:sp>
      <p:sp>
        <p:nvSpPr>
          <p:cNvPr id="3" name="Content Placeholder 2">
            <a:extLst>
              <a:ext uri="{FF2B5EF4-FFF2-40B4-BE49-F238E27FC236}">
                <a16:creationId xmlns:a16="http://schemas.microsoft.com/office/drawing/2014/main" id="{80E64562-D8DD-4B93-92C1-D77CA7912C4F}"/>
              </a:ext>
            </a:extLst>
          </p:cNvPr>
          <p:cNvSpPr>
            <a:spLocks noGrp="1"/>
          </p:cNvSpPr>
          <p:nvPr>
            <p:ph idx="1"/>
          </p:nvPr>
        </p:nvSpPr>
        <p:spPr/>
        <p:txBody>
          <a:bodyPr>
            <a:normAutofit fontScale="92500" lnSpcReduction="20000"/>
          </a:bodyPr>
          <a:lstStyle/>
          <a:p>
            <a:r>
              <a:rPr lang="en-US" dirty="0"/>
              <a:t>Poor patching discipline</a:t>
            </a:r>
          </a:p>
          <a:p>
            <a:r>
              <a:rPr lang="en-US" dirty="0"/>
              <a:t>	Problem and solution usually aren’t technical… </a:t>
            </a:r>
          </a:p>
          <a:p>
            <a:endParaRPr lang="en-US" dirty="0"/>
          </a:p>
          <a:p>
            <a:r>
              <a:rPr lang="en-US" dirty="0"/>
              <a:t>Too many local admins</a:t>
            </a:r>
          </a:p>
          <a:p>
            <a:r>
              <a:rPr lang="en-US" dirty="0"/>
              <a:t>	Makes end-user attacks and persistence way more effective</a:t>
            </a:r>
          </a:p>
          <a:p>
            <a:endParaRPr lang="en-US" dirty="0"/>
          </a:p>
          <a:p>
            <a:r>
              <a:rPr lang="en-US" dirty="0"/>
              <a:t>Too many domain admins</a:t>
            </a:r>
          </a:p>
          <a:p>
            <a:r>
              <a:rPr lang="en-US" dirty="0"/>
              <a:t>	Increased likelihood of Domain Domination without notice</a:t>
            </a:r>
          </a:p>
          <a:p>
            <a:endParaRPr lang="en-US" dirty="0"/>
          </a:p>
          <a:p>
            <a:r>
              <a:rPr lang="en-US" dirty="0"/>
              <a:t>No application control</a:t>
            </a:r>
          </a:p>
          <a:p>
            <a:r>
              <a:rPr lang="en-US" dirty="0"/>
              <a:t>	Are your users better fit to assess the risk of application installs?</a:t>
            </a:r>
          </a:p>
        </p:txBody>
      </p:sp>
      <p:sp>
        <p:nvSpPr>
          <p:cNvPr id="4" name="Footer Placeholder 3">
            <a:extLst>
              <a:ext uri="{FF2B5EF4-FFF2-40B4-BE49-F238E27FC236}">
                <a16:creationId xmlns:a16="http://schemas.microsoft.com/office/drawing/2014/main" id="{047E65FF-4FE5-4F24-96AE-4A665C1457B7}"/>
              </a:ext>
            </a:extLst>
          </p:cNvPr>
          <p:cNvSpPr>
            <a:spLocks noGrp="1"/>
          </p:cNvSpPr>
          <p:nvPr>
            <p:ph type="ftr" sz="quarter" idx="11"/>
          </p:nvPr>
        </p:nvSpPr>
        <p:spPr/>
        <p:txBody>
          <a:bodyPr/>
          <a:lstStyle/>
          <a:p>
            <a:r>
              <a:rPr lang="en-US"/>
              <a:t>@IISResetMe</a:t>
            </a:r>
            <a:endParaRPr lang="en-US" dirty="0"/>
          </a:p>
        </p:txBody>
      </p:sp>
    </p:spTree>
    <p:extLst>
      <p:ext uri="{BB962C8B-B14F-4D97-AF65-F5344CB8AC3E}">
        <p14:creationId xmlns:p14="http://schemas.microsoft.com/office/powerpoint/2010/main" val="2449491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fade">
                                      <p:cBhvr>
                                        <p:cTn id="34"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3F4D0-E1F3-41A0-9549-49EFAF0C8E9F}"/>
              </a:ext>
            </a:extLst>
          </p:cNvPr>
          <p:cNvSpPr>
            <a:spLocks noGrp="1"/>
          </p:cNvSpPr>
          <p:nvPr>
            <p:ph type="title"/>
          </p:nvPr>
        </p:nvSpPr>
        <p:spPr/>
        <p:txBody>
          <a:bodyPr/>
          <a:lstStyle/>
          <a:p>
            <a:r>
              <a:rPr lang="en-US" dirty="0"/>
              <a:t>Things you can do without a huge budget</a:t>
            </a:r>
          </a:p>
        </p:txBody>
      </p:sp>
      <p:sp>
        <p:nvSpPr>
          <p:cNvPr id="3" name="Content Placeholder 2">
            <a:extLst>
              <a:ext uri="{FF2B5EF4-FFF2-40B4-BE49-F238E27FC236}">
                <a16:creationId xmlns:a16="http://schemas.microsoft.com/office/drawing/2014/main" id="{A770697D-DAF5-49EC-874A-D91BB4DBBE60}"/>
              </a:ext>
            </a:extLst>
          </p:cNvPr>
          <p:cNvSpPr>
            <a:spLocks noGrp="1"/>
          </p:cNvSpPr>
          <p:nvPr>
            <p:ph idx="1"/>
          </p:nvPr>
        </p:nvSpPr>
        <p:spPr/>
        <p:txBody>
          <a:bodyPr/>
          <a:lstStyle/>
          <a:p>
            <a:r>
              <a:rPr lang="en-US" dirty="0"/>
              <a:t>Event forwarding! No budget for </a:t>
            </a:r>
            <a:r>
              <a:rPr lang="en-US" dirty="0" err="1"/>
              <a:t>splunk</a:t>
            </a:r>
            <a:r>
              <a:rPr lang="en-US" dirty="0"/>
              <a:t>? No worries, WEF + ELK!</a:t>
            </a:r>
          </a:p>
          <a:p>
            <a:r>
              <a:rPr lang="en-US" dirty="0"/>
              <a:t>	(Check out “WEF – A Palantir in your hands” @</a:t>
            </a:r>
            <a:r>
              <a:rPr lang="en-US" dirty="0" err="1"/>
              <a:t>Arcontar</a:t>
            </a:r>
            <a:r>
              <a:rPr lang="en-US" dirty="0"/>
              <a:t>)</a:t>
            </a:r>
          </a:p>
          <a:p>
            <a:r>
              <a:rPr lang="en-US" dirty="0"/>
              <a:t>Enable AppLocker in Audit Mode</a:t>
            </a:r>
          </a:p>
          <a:p>
            <a:r>
              <a:rPr lang="en-US" dirty="0"/>
              <a:t>	Start with default rules – tune in small iterations</a:t>
            </a:r>
          </a:p>
          <a:p>
            <a:r>
              <a:rPr lang="en-US" dirty="0"/>
              <a:t>Capture autoruns and browser extensions on startup or logon</a:t>
            </a:r>
          </a:p>
          <a:p>
            <a:r>
              <a:rPr lang="en-US" dirty="0"/>
              <a:t>Deploy </a:t>
            </a:r>
            <a:r>
              <a:rPr lang="en-US" dirty="0" err="1"/>
              <a:t>Sysmon</a:t>
            </a:r>
            <a:endParaRPr lang="en-US" dirty="0"/>
          </a:p>
          <a:p>
            <a:r>
              <a:rPr lang="en-US" dirty="0"/>
              <a:t>	Start small, test new rules in small iterations</a:t>
            </a:r>
          </a:p>
          <a:p>
            <a:r>
              <a:rPr lang="en-US" dirty="0"/>
              <a:t>Review and deploy baseline configurations</a:t>
            </a:r>
          </a:p>
          <a:p>
            <a:endParaRPr lang="en-US" dirty="0"/>
          </a:p>
        </p:txBody>
      </p:sp>
      <p:sp>
        <p:nvSpPr>
          <p:cNvPr id="4" name="Footer Placeholder 3">
            <a:extLst>
              <a:ext uri="{FF2B5EF4-FFF2-40B4-BE49-F238E27FC236}">
                <a16:creationId xmlns:a16="http://schemas.microsoft.com/office/drawing/2014/main" id="{9EB7B35E-90CF-41EC-8650-88922651E114}"/>
              </a:ext>
            </a:extLst>
          </p:cNvPr>
          <p:cNvSpPr>
            <a:spLocks noGrp="1"/>
          </p:cNvSpPr>
          <p:nvPr>
            <p:ph type="ftr" sz="quarter" idx="11"/>
          </p:nvPr>
        </p:nvSpPr>
        <p:spPr/>
        <p:txBody>
          <a:bodyPr/>
          <a:lstStyle/>
          <a:p>
            <a:r>
              <a:rPr lang="en-US" dirty="0"/>
              <a:t>@</a:t>
            </a:r>
            <a:r>
              <a:rPr lang="en-US" dirty="0" err="1"/>
              <a:t>IISResetMe</a:t>
            </a:r>
            <a:endParaRPr lang="en-US" dirty="0"/>
          </a:p>
        </p:txBody>
      </p:sp>
    </p:spTree>
    <p:extLst>
      <p:ext uri="{BB962C8B-B14F-4D97-AF65-F5344CB8AC3E}">
        <p14:creationId xmlns:p14="http://schemas.microsoft.com/office/powerpoint/2010/main" val="1485916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@IISResetMe</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5</a:t>
            </a:r>
          </a:p>
        </p:txBody>
      </p:sp>
      <p:sp>
        <p:nvSpPr>
          <p:cNvPr id="5" name="Textfeld 4">
            <a:extLst>
              <a:ext uri="{FF2B5EF4-FFF2-40B4-BE49-F238E27FC236}">
                <a16:creationId xmlns:a16="http://schemas.microsoft.com/office/drawing/2014/main" id="{73B55529-2D1C-4F62-A77C-DAEBD0A0D657}"/>
              </a:ext>
            </a:extLst>
          </p:cNvPr>
          <p:cNvSpPr txBox="1"/>
          <p:nvPr/>
        </p:nvSpPr>
        <p:spPr>
          <a:xfrm>
            <a:off x="1208314" y="5535386"/>
            <a:ext cx="9976757" cy="553998"/>
          </a:xfrm>
          <a:prstGeom prst="rect">
            <a:avLst/>
          </a:prstGeom>
          <a:noFill/>
        </p:spPr>
        <p:txBody>
          <a:bodyPr wrap="square" rtlCol="0">
            <a:spAutoFit/>
          </a:bodyPr>
          <a:lstStyle/>
          <a:p>
            <a:pPr algn="ctr"/>
            <a:r>
              <a:rPr lang="de-DE" sz="3000" dirty="0">
                <a:solidFill>
                  <a:srgbClr val="FFC000"/>
                </a:solidFill>
                <a:latin typeface="Segoe UI" panose="020B0502040204020203" pitchFamily="34" charset="0"/>
                <a:cs typeface="Segoe UI" panose="020B0502040204020203" pitchFamily="34" charset="0"/>
              </a:rPr>
              <a:t>Video </a:t>
            </a:r>
            <a:r>
              <a:rPr lang="de-DE" sz="3000" dirty="0" err="1">
                <a:solidFill>
                  <a:srgbClr val="FFC000"/>
                </a:solidFill>
                <a:latin typeface="Segoe UI" panose="020B0502040204020203" pitchFamily="34" charset="0"/>
                <a:cs typeface="Segoe UI" panose="020B0502040204020203" pitchFamily="34" charset="0"/>
              </a:rPr>
              <a:t>operator</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did</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you</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start</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the</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recording</a:t>
            </a:r>
            <a:r>
              <a:rPr lang="de-DE" sz="3000" dirty="0">
                <a:solidFill>
                  <a:srgbClr val="FFC000"/>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1595797570"/>
      </p:ext>
    </p:extLst>
  </p:cSld>
  <p:clrMapOvr>
    <a:masterClrMapping/>
  </p:clrMapOvr>
  <p:transition spd="slow" advTm="1000">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769B4-7457-4C4F-9F7B-92474CAE2D64}"/>
              </a:ext>
            </a:extLst>
          </p:cNvPr>
          <p:cNvSpPr>
            <a:spLocks noGrp="1"/>
          </p:cNvSpPr>
          <p:nvPr>
            <p:ph type="title"/>
          </p:nvPr>
        </p:nvSpPr>
        <p:spPr/>
        <p:txBody>
          <a:bodyPr>
            <a:normAutofit/>
          </a:bodyPr>
          <a:lstStyle/>
          <a:p>
            <a:r>
              <a:rPr lang="en-US" dirty="0"/>
              <a:t>Local Admin Temporary Elevation Request</a:t>
            </a:r>
          </a:p>
        </p:txBody>
      </p:sp>
      <p:sp>
        <p:nvSpPr>
          <p:cNvPr id="3" name="Content Placeholder 2">
            <a:extLst>
              <a:ext uri="{FF2B5EF4-FFF2-40B4-BE49-F238E27FC236}">
                <a16:creationId xmlns:a16="http://schemas.microsoft.com/office/drawing/2014/main" id="{EE81FF25-0860-496F-A171-EDEF37FAF58A}"/>
              </a:ext>
            </a:extLst>
          </p:cNvPr>
          <p:cNvSpPr>
            <a:spLocks noGrp="1"/>
          </p:cNvSpPr>
          <p:nvPr>
            <p:ph idx="1"/>
          </p:nvPr>
        </p:nvSpPr>
        <p:spPr/>
        <p:txBody>
          <a:bodyPr anchor="ctr">
            <a:normAutofit/>
          </a:bodyPr>
          <a:lstStyle/>
          <a:p>
            <a:pPr algn="ctr"/>
            <a:r>
              <a:rPr lang="en-US" sz="9600" dirty="0"/>
              <a:t>L.A.T.E.R</a:t>
            </a:r>
          </a:p>
        </p:txBody>
      </p:sp>
      <p:sp>
        <p:nvSpPr>
          <p:cNvPr id="4" name="Footer Placeholder 3">
            <a:extLst>
              <a:ext uri="{FF2B5EF4-FFF2-40B4-BE49-F238E27FC236}">
                <a16:creationId xmlns:a16="http://schemas.microsoft.com/office/drawing/2014/main" id="{7A19534A-B649-42F5-B14B-AC5DC4BCA45D}"/>
              </a:ext>
            </a:extLst>
          </p:cNvPr>
          <p:cNvSpPr>
            <a:spLocks noGrp="1"/>
          </p:cNvSpPr>
          <p:nvPr>
            <p:ph type="ftr" sz="quarter" idx="11"/>
          </p:nvPr>
        </p:nvSpPr>
        <p:spPr/>
        <p:txBody>
          <a:bodyPr/>
          <a:lstStyle/>
          <a:p>
            <a:r>
              <a:rPr lang="en-US"/>
              <a:t>@IISResetMe</a:t>
            </a:r>
            <a:endParaRPr lang="en-US" dirty="0"/>
          </a:p>
        </p:txBody>
      </p:sp>
    </p:spTree>
    <p:extLst>
      <p:ext uri="{BB962C8B-B14F-4D97-AF65-F5344CB8AC3E}">
        <p14:creationId xmlns:p14="http://schemas.microsoft.com/office/powerpoint/2010/main" val="773064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769B4-7457-4C4F-9F7B-92474CAE2D64}"/>
              </a:ext>
            </a:extLst>
          </p:cNvPr>
          <p:cNvSpPr>
            <a:spLocks noGrp="1"/>
          </p:cNvSpPr>
          <p:nvPr>
            <p:ph type="title"/>
          </p:nvPr>
        </p:nvSpPr>
        <p:spPr/>
        <p:txBody>
          <a:bodyPr>
            <a:normAutofit/>
          </a:bodyPr>
          <a:lstStyle/>
          <a:p>
            <a:r>
              <a:rPr lang="en-US" dirty="0"/>
              <a:t>Local Admin Temporary Elevation Request</a:t>
            </a:r>
          </a:p>
        </p:txBody>
      </p:sp>
      <p:sp>
        <p:nvSpPr>
          <p:cNvPr id="3" name="Content Placeholder 2">
            <a:extLst>
              <a:ext uri="{FF2B5EF4-FFF2-40B4-BE49-F238E27FC236}">
                <a16:creationId xmlns:a16="http://schemas.microsoft.com/office/drawing/2014/main" id="{EE81FF25-0860-496F-A171-EDEF37FAF58A}"/>
              </a:ext>
            </a:extLst>
          </p:cNvPr>
          <p:cNvSpPr>
            <a:spLocks noGrp="1"/>
          </p:cNvSpPr>
          <p:nvPr>
            <p:ph idx="1"/>
          </p:nvPr>
        </p:nvSpPr>
        <p:spPr/>
        <p:txBody>
          <a:bodyPr anchor="t">
            <a:normAutofit/>
          </a:bodyPr>
          <a:lstStyle/>
          <a:p>
            <a:r>
              <a:rPr lang="en-US" sz="2400" dirty="0"/>
              <a:t>The problem:</a:t>
            </a:r>
          </a:p>
          <a:p>
            <a:r>
              <a:rPr lang="en-US" sz="2400" dirty="0"/>
              <a:t> - Many users with local admin </a:t>
            </a:r>
            <a:r>
              <a:rPr lang="en-US" sz="2400" dirty="0" err="1"/>
              <a:t>privs</a:t>
            </a:r>
            <a:endParaRPr lang="en-US" sz="2400" dirty="0"/>
          </a:p>
          <a:p>
            <a:endParaRPr lang="en-US" sz="2400" dirty="0"/>
          </a:p>
          <a:p>
            <a:r>
              <a:rPr lang="en-US" sz="2400" dirty="0"/>
              <a:t>For an attacker – this is gold!</a:t>
            </a:r>
          </a:p>
          <a:p>
            <a:r>
              <a:rPr lang="en-US" sz="2400" dirty="0"/>
              <a:t>… but it gets worse:</a:t>
            </a:r>
          </a:p>
          <a:p>
            <a:endParaRPr lang="en-US" sz="2400" dirty="0"/>
          </a:p>
          <a:p>
            <a:r>
              <a:rPr lang="en-US" sz="2400" dirty="0"/>
              <a:t> - Many through shared groups in AD</a:t>
            </a:r>
          </a:p>
          <a:p>
            <a:r>
              <a:rPr lang="en-US" sz="2400" dirty="0"/>
              <a:t>    - “Local Admins – Department X”</a:t>
            </a:r>
          </a:p>
          <a:p>
            <a:r>
              <a:rPr lang="en-US" sz="2400" dirty="0"/>
              <a:t>    - “Local Admins – Office Y”</a:t>
            </a:r>
          </a:p>
          <a:p>
            <a:endParaRPr lang="en-US" sz="2400" dirty="0"/>
          </a:p>
        </p:txBody>
      </p:sp>
      <p:sp>
        <p:nvSpPr>
          <p:cNvPr id="4" name="Footer Placeholder 3">
            <a:extLst>
              <a:ext uri="{FF2B5EF4-FFF2-40B4-BE49-F238E27FC236}">
                <a16:creationId xmlns:a16="http://schemas.microsoft.com/office/drawing/2014/main" id="{7A19534A-B649-42F5-B14B-AC5DC4BCA45D}"/>
              </a:ext>
            </a:extLst>
          </p:cNvPr>
          <p:cNvSpPr>
            <a:spLocks noGrp="1"/>
          </p:cNvSpPr>
          <p:nvPr>
            <p:ph type="ftr" sz="quarter" idx="11"/>
          </p:nvPr>
        </p:nvSpPr>
        <p:spPr/>
        <p:txBody>
          <a:bodyPr/>
          <a:lstStyle/>
          <a:p>
            <a:r>
              <a:rPr lang="en-US"/>
              <a:t>@IISResetMe</a:t>
            </a:r>
            <a:endParaRPr lang="en-US" dirty="0"/>
          </a:p>
        </p:txBody>
      </p:sp>
      <p:pic>
        <p:nvPicPr>
          <p:cNvPr id="5" name="Picture 4">
            <a:extLst>
              <a:ext uri="{FF2B5EF4-FFF2-40B4-BE49-F238E27FC236}">
                <a16:creationId xmlns:a16="http://schemas.microsoft.com/office/drawing/2014/main" id="{54CE3369-79CA-42AF-A8F4-FBC681DBFA2D}"/>
              </a:ext>
            </a:extLst>
          </p:cNvPr>
          <p:cNvPicPr>
            <a:picLocks noChangeAspect="1"/>
          </p:cNvPicPr>
          <p:nvPr/>
        </p:nvPicPr>
        <p:blipFill>
          <a:blip r:embed="rId3"/>
          <a:stretch>
            <a:fillRect/>
          </a:stretch>
        </p:blipFill>
        <p:spPr>
          <a:xfrm>
            <a:off x="6115050" y="1914525"/>
            <a:ext cx="6076950" cy="4943475"/>
          </a:xfrm>
          <a:prstGeom prst="rect">
            <a:avLst/>
          </a:prstGeom>
        </p:spPr>
      </p:pic>
    </p:spTree>
    <p:extLst>
      <p:ext uri="{BB962C8B-B14F-4D97-AF65-F5344CB8AC3E}">
        <p14:creationId xmlns:p14="http://schemas.microsoft.com/office/powerpoint/2010/main" val="127687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CE07-84E6-4703-B7E3-12B41B120FBB}"/>
              </a:ext>
            </a:extLst>
          </p:cNvPr>
          <p:cNvSpPr>
            <a:spLocks noGrp="1"/>
          </p:cNvSpPr>
          <p:nvPr>
            <p:ph type="title"/>
          </p:nvPr>
        </p:nvSpPr>
        <p:spPr/>
        <p:txBody>
          <a:bodyPr/>
          <a:lstStyle/>
          <a:p>
            <a:r>
              <a:rPr lang="en-US" dirty="0"/>
              <a:t>The Classic Conversation</a:t>
            </a:r>
          </a:p>
        </p:txBody>
      </p:sp>
      <p:sp>
        <p:nvSpPr>
          <p:cNvPr id="3" name="Content Placeholder 2">
            <a:extLst>
              <a:ext uri="{FF2B5EF4-FFF2-40B4-BE49-F238E27FC236}">
                <a16:creationId xmlns:a16="http://schemas.microsoft.com/office/drawing/2014/main" id="{A5D5A1D4-3269-4A1A-8303-248290D37BA6}"/>
              </a:ext>
            </a:extLst>
          </p:cNvPr>
          <p:cNvSpPr>
            <a:spLocks noGrp="1"/>
          </p:cNvSpPr>
          <p:nvPr>
            <p:ph idx="1"/>
          </p:nvPr>
        </p:nvSpPr>
        <p:spPr/>
        <p:txBody>
          <a:bodyPr>
            <a:normAutofit/>
          </a:bodyPr>
          <a:lstStyle/>
          <a:p>
            <a:r>
              <a:rPr lang="en-US" sz="2400" dirty="0"/>
              <a:t>“We need fewer local admins”</a:t>
            </a:r>
          </a:p>
          <a:p>
            <a:endParaRPr lang="en-US" sz="2400" dirty="0"/>
          </a:p>
          <a:p>
            <a:pPr algn="r"/>
            <a:r>
              <a:rPr lang="en-US" sz="2400" dirty="0"/>
              <a:t>“Alright, let me find the cheapest solution”</a:t>
            </a:r>
          </a:p>
          <a:p>
            <a:pPr algn="r"/>
            <a:endParaRPr lang="en-US" sz="2400" dirty="0"/>
          </a:p>
          <a:p>
            <a:r>
              <a:rPr lang="en-US" sz="2400" dirty="0"/>
              <a:t>“You can’t have budget for that”</a:t>
            </a:r>
          </a:p>
          <a:p>
            <a:endParaRPr lang="en-US" sz="2400" dirty="0"/>
          </a:p>
          <a:p>
            <a:pPr algn="r"/>
            <a:r>
              <a:rPr lang="en-US" sz="2400" dirty="0"/>
              <a:t>“Okay, I’ll just take it away from everyone via GPO”</a:t>
            </a:r>
          </a:p>
          <a:p>
            <a:pPr algn="r"/>
            <a:endParaRPr lang="en-US" sz="2400" dirty="0"/>
          </a:p>
          <a:p>
            <a:r>
              <a:rPr lang="en-US" sz="2400" dirty="0"/>
              <a:t>“WHAT ARE YOU DOING NOBODY CAN WORK!?!??!??!! YOU’RE FIRED!”</a:t>
            </a:r>
          </a:p>
          <a:p>
            <a:endParaRPr lang="en-US" dirty="0"/>
          </a:p>
        </p:txBody>
      </p:sp>
      <p:sp>
        <p:nvSpPr>
          <p:cNvPr id="4" name="Footer Placeholder 3">
            <a:extLst>
              <a:ext uri="{FF2B5EF4-FFF2-40B4-BE49-F238E27FC236}">
                <a16:creationId xmlns:a16="http://schemas.microsoft.com/office/drawing/2014/main" id="{61634EA0-817E-4FCC-9136-FE3A7583A875}"/>
              </a:ext>
            </a:extLst>
          </p:cNvPr>
          <p:cNvSpPr>
            <a:spLocks noGrp="1"/>
          </p:cNvSpPr>
          <p:nvPr>
            <p:ph type="ftr" sz="quarter" idx="11"/>
          </p:nvPr>
        </p:nvSpPr>
        <p:spPr/>
        <p:txBody>
          <a:bodyPr/>
          <a:lstStyle/>
          <a:p>
            <a:r>
              <a:rPr lang="en-US"/>
              <a:t>@IISResetMe</a:t>
            </a:r>
            <a:endParaRPr lang="en-US" dirty="0"/>
          </a:p>
        </p:txBody>
      </p:sp>
    </p:spTree>
    <p:extLst>
      <p:ext uri="{BB962C8B-B14F-4D97-AF65-F5344CB8AC3E}">
        <p14:creationId xmlns:p14="http://schemas.microsoft.com/office/powerpoint/2010/main" val="2999003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59804-DB47-4DC2-8AEE-FC124D892E1C}"/>
              </a:ext>
            </a:extLst>
          </p:cNvPr>
          <p:cNvSpPr>
            <a:spLocks noGrp="1"/>
          </p:cNvSpPr>
          <p:nvPr>
            <p:ph type="title"/>
          </p:nvPr>
        </p:nvSpPr>
        <p:spPr/>
        <p:txBody>
          <a:bodyPr/>
          <a:lstStyle/>
          <a:p>
            <a:r>
              <a:rPr lang="en-US" dirty="0"/>
              <a:t>The immediate result?</a:t>
            </a:r>
          </a:p>
        </p:txBody>
      </p:sp>
      <p:sp>
        <p:nvSpPr>
          <p:cNvPr id="3" name="Content Placeholder 2">
            <a:extLst>
              <a:ext uri="{FF2B5EF4-FFF2-40B4-BE49-F238E27FC236}">
                <a16:creationId xmlns:a16="http://schemas.microsoft.com/office/drawing/2014/main" id="{4B2699A5-22B4-43ED-A90D-D07F78494F30}"/>
              </a:ext>
            </a:extLst>
          </p:cNvPr>
          <p:cNvSpPr>
            <a:spLocks noGrp="1"/>
          </p:cNvSpPr>
          <p:nvPr>
            <p:ph idx="1"/>
          </p:nvPr>
        </p:nvSpPr>
        <p:spPr/>
        <p:txBody>
          <a:bodyPr/>
          <a:lstStyle/>
          <a:p>
            <a:r>
              <a:rPr lang="en-US" dirty="0"/>
              <a:t>Helpdesk handing out LAPS passwords</a:t>
            </a:r>
          </a:p>
          <a:p>
            <a:endParaRPr lang="en-US" dirty="0"/>
          </a:p>
          <a:p>
            <a:r>
              <a:rPr lang="en-US" dirty="0"/>
              <a:t>Terrible user experience – how does </a:t>
            </a:r>
            <a:r>
              <a:rPr lang="en-US" dirty="0">
                <a:latin typeface="Consolas" panose="020B0609020204030204" pitchFamily="49" charset="0"/>
              </a:rPr>
              <a:t>90#1aBQQ$F90M*Kwa</a:t>
            </a:r>
            <a:r>
              <a:rPr lang="en-US" dirty="0"/>
              <a:t> sound?</a:t>
            </a:r>
          </a:p>
          <a:p>
            <a:endParaRPr lang="en-US" dirty="0"/>
          </a:p>
          <a:p>
            <a:r>
              <a:rPr lang="en-US" dirty="0"/>
              <a:t>Hard time correlating local admin actions with helpdesk tickets</a:t>
            </a:r>
          </a:p>
        </p:txBody>
      </p:sp>
      <p:sp>
        <p:nvSpPr>
          <p:cNvPr id="4" name="Footer Placeholder 3">
            <a:extLst>
              <a:ext uri="{FF2B5EF4-FFF2-40B4-BE49-F238E27FC236}">
                <a16:creationId xmlns:a16="http://schemas.microsoft.com/office/drawing/2014/main" id="{24F193D2-8702-4553-B78C-4E8A4F5EB84C}"/>
              </a:ext>
            </a:extLst>
          </p:cNvPr>
          <p:cNvSpPr>
            <a:spLocks noGrp="1"/>
          </p:cNvSpPr>
          <p:nvPr>
            <p:ph type="ftr" sz="quarter" idx="11"/>
          </p:nvPr>
        </p:nvSpPr>
        <p:spPr/>
        <p:txBody>
          <a:bodyPr/>
          <a:lstStyle/>
          <a:p>
            <a:r>
              <a:rPr lang="en-US"/>
              <a:t>@IISResetMe</a:t>
            </a:r>
            <a:endParaRPr lang="en-US" dirty="0"/>
          </a:p>
        </p:txBody>
      </p:sp>
      <p:pic>
        <p:nvPicPr>
          <p:cNvPr id="7" name="Picture 2" descr="https://ucfdb75e073ac967ab4d33e363c0.previews.dropboxusercontent.com/p/thumb/AAdj9IsaabYgZifgzqC_lKhZS5ELde7SQyFNZMAqeD2_XjvzNCxtt5IJ9QSdkwfts3oBWWtvnrVmhrPin_RKo1k8CNktU_oaDzjSYn6A1OD5qohl2XWaG4eyiG-gMduQM1uDEAxOVh8UyU2og3cUx3HszTLVDDhBIv_zq4SNuFgPwbLe1Me6uxuigo5x357fbXzkst9QFcCPByg-QzuLvH8xGQb8gv81FEaYPteYnlXJz_26dRNuyxrwYLdrw52DmPgOlq4YWDMHMrW2R08EXumffkp1lpQGqLQ0ILOOoqQlsMGNgKaMrJdtpFX2XPh8YmbesgsOGg0kXI4gmhF3EdJi3mfcMzNEYC2RFM4F8FH46I4mGnbG91PTxX80eX53ayA/p.png?size=800x600&amp;size_mode=3">
            <a:extLst>
              <a:ext uri="{FF2B5EF4-FFF2-40B4-BE49-F238E27FC236}">
                <a16:creationId xmlns:a16="http://schemas.microsoft.com/office/drawing/2014/main" id="{1F5FC14B-38B6-4F84-9FC3-8303FEDE07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3486" y="2408519"/>
            <a:ext cx="4657725" cy="44481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anime sweat drop png">
            <a:extLst>
              <a:ext uri="{FF2B5EF4-FFF2-40B4-BE49-F238E27FC236}">
                <a16:creationId xmlns:a16="http://schemas.microsoft.com/office/drawing/2014/main" id="{F1F47C80-E65D-459B-B93F-FF1281A11F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623076">
            <a:off x="9078676" y="3596814"/>
            <a:ext cx="200097" cy="469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207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53" presetClass="entr" presetSubtype="16" fill="hold" nodeType="afterEffect">
                                  <p:stCondLst>
                                    <p:cond delay="500"/>
                                  </p:stCondLst>
                                  <p:childTnLst>
                                    <p:set>
                                      <p:cBhvr>
                                        <p:cTn id="23" dur="1" fill="hold">
                                          <p:stCondLst>
                                            <p:cond delay="0"/>
                                          </p:stCondLst>
                                        </p:cTn>
                                        <p:tgtEl>
                                          <p:spTgt spid="8"/>
                                        </p:tgtEl>
                                        <p:attrNameLst>
                                          <p:attrName>style.visibility</p:attrName>
                                        </p:attrNameLst>
                                      </p:cBhvr>
                                      <p:to>
                                        <p:strVal val="visible"/>
                                      </p:to>
                                    </p:set>
                                    <p:anim calcmode="lin" valueType="num">
                                      <p:cBhvr>
                                        <p:cTn id="24" dur="1000" fill="hold"/>
                                        <p:tgtEl>
                                          <p:spTgt spid="8"/>
                                        </p:tgtEl>
                                        <p:attrNameLst>
                                          <p:attrName>ppt_w</p:attrName>
                                        </p:attrNameLst>
                                      </p:cBhvr>
                                      <p:tavLst>
                                        <p:tav tm="0">
                                          <p:val>
                                            <p:fltVal val="0"/>
                                          </p:val>
                                        </p:tav>
                                        <p:tav tm="100000">
                                          <p:val>
                                            <p:strVal val="#ppt_w"/>
                                          </p:val>
                                        </p:tav>
                                      </p:tavLst>
                                    </p:anim>
                                    <p:anim calcmode="lin" valueType="num">
                                      <p:cBhvr>
                                        <p:cTn id="25" dur="1000" fill="hold"/>
                                        <p:tgtEl>
                                          <p:spTgt spid="8"/>
                                        </p:tgtEl>
                                        <p:attrNameLst>
                                          <p:attrName>ppt_h</p:attrName>
                                        </p:attrNameLst>
                                      </p:cBhvr>
                                      <p:tavLst>
                                        <p:tav tm="0">
                                          <p:val>
                                            <p:fltVal val="0"/>
                                          </p:val>
                                        </p:tav>
                                        <p:tav tm="100000">
                                          <p:val>
                                            <p:strVal val="#ppt_h"/>
                                          </p:val>
                                        </p:tav>
                                      </p:tavLst>
                                    </p:anim>
                                    <p:animEffect transition="in" filter="fade">
                                      <p:cBhvr>
                                        <p:cTn id="2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069DF-40FC-4521-B0F9-9181DC337759}"/>
              </a:ext>
            </a:extLst>
          </p:cNvPr>
          <p:cNvSpPr>
            <a:spLocks noGrp="1"/>
          </p:cNvSpPr>
          <p:nvPr>
            <p:ph type="title"/>
          </p:nvPr>
        </p:nvSpPr>
        <p:spPr/>
        <p:txBody>
          <a:bodyPr/>
          <a:lstStyle/>
          <a:p>
            <a:r>
              <a:rPr lang="en-US" dirty="0"/>
              <a:t>The Solution</a:t>
            </a:r>
          </a:p>
        </p:txBody>
      </p:sp>
      <p:pic>
        <p:nvPicPr>
          <p:cNvPr id="7" name="Content Placeholder 6" descr="Laptop">
            <a:extLst>
              <a:ext uri="{FF2B5EF4-FFF2-40B4-BE49-F238E27FC236}">
                <a16:creationId xmlns:a16="http://schemas.microsoft.com/office/drawing/2014/main" id="{A408E991-DAE1-40FC-BAB7-1ECDE1298400}"/>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4348" y="2866417"/>
            <a:ext cx="1867814" cy="1867814"/>
          </a:xfrm>
        </p:spPr>
      </p:pic>
      <p:sp>
        <p:nvSpPr>
          <p:cNvPr id="4" name="Footer Placeholder 3">
            <a:extLst>
              <a:ext uri="{FF2B5EF4-FFF2-40B4-BE49-F238E27FC236}">
                <a16:creationId xmlns:a16="http://schemas.microsoft.com/office/drawing/2014/main" id="{E51C6256-945B-4D85-AACE-BB5F6D6998A6}"/>
              </a:ext>
            </a:extLst>
          </p:cNvPr>
          <p:cNvSpPr>
            <a:spLocks noGrp="1"/>
          </p:cNvSpPr>
          <p:nvPr>
            <p:ph type="ftr" sz="quarter" idx="11"/>
          </p:nvPr>
        </p:nvSpPr>
        <p:spPr/>
        <p:txBody>
          <a:bodyPr/>
          <a:lstStyle/>
          <a:p>
            <a:r>
              <a:rPr lang="en-US"/>
              <a:t>@IISResetMe</a:t>
            </a:r>
            <a:endParaRPr lang="en-US" dirty="0"/>
          </a:p>
        </p:txBody>
      </p:sp>
      <p:sp>
        <p:nvSpPr>
          <p:cNvPr id="5" name="Isosceles Triangle 4">
            <a:extLst>
              <a:ext uri="{FF2B5EF4-FFF2-40B4-BE49-F238E27FC236}">
                <a16:creationId xmlns:a16="http://schemas.microsoft.com/office/drawing/2014/main" id="{E7EB093E-DB06-418A-BE4F-1EAEF3C84A79}"/>
              </a:ext>
            </a:extLst>
          </p:cNvPr>
          <p:cNvSpPr/>
          <p:nvPr/>
        </p:nvSpPr>
        <p:spPr>
          <a:xfrm>
            <a:off x="8262025" y="2418996"/>
            <a:ext cx="3300919" cy="27626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Active Directory</a:t>
            </a:r>
          </a:p>
          <a:p>
            <a:pPr algn="ctr"/>
            <a:r>
              <a:rPr lang="en-US" dirty="0"/>
              <a:t>(All the LAPS)</a:t>
            </a:r>
          </a:p>
        </p:txBody>
      </p:sp>
      <p:sp>
        <p:nvSpPr>
          <p:cNvPr id="8" name="Rectangle 7">
            <a:extLst>
              <a:ext uri="{FF2B5EF4-FFF2-40B4-BE49-F238E27FC236}">
                <a16:creationId xmlns:a16="http://schemas.microsoft.com/office/drawing/2014/main" id="{9956D336-9275-438A-BC65-EB8CBA747361}"/>
              </a:ext>
            </a:extLst>
          </p:cNvPr>
          <p:cNvSpPr/>
          <p:nvPr/>
        </p:nvSpPr>
        <p:spPr>
          <a:xfrm>
            <a:off x="5505855" y="2814536"/>
            <a:ext cx="1964988" cy="236711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Windows Server</a:t>
            </a:r>
          </a:p>
          <a:p>
            <a:pPr algn="ctr"/>
            <a:r>
              <a:rPr lang="en-US" dirty="0"/>
              <a:t>w/PowerShell</a:t>
            </a:r>
          </a:p>
        </p:txBody>
      </p:sp>
      <p:pic>
        <p:nvPicPr>
          <p:cNvPr id="1026" name="Picture 2" descr="Image result for database icon">
            <a:extLst>
              <a:ext uri="{FF2B5EF4-FFF2-40B4-BE49-F238E27FC236}">
                <a16:creationId xmlns:a16="http://schemas.microsoft.com/office/drawing/2014/main" id="{BE96756B-A23F-4596-9EE0-8AD73B73D8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70843" y="227030"/>
            <a:ext cx="2191966" cy="2191966"/>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1C62141C-86D5-4CA1-9DBC-527BB4C2E9F7}"/>
              </a:ext>
            </a:extLst>
          </p:cNvPr>
          <p:cNvCxnSpPr>
            <a:stCxn id="7" idx="3"/>
          </p:cNvCxnSpPr>
          <p:nvPr/>
        </p:nvCxnSpPr>
        <p:spPr>
          <a:xfrm>
            <a:off x="2782162" y="3800324"/>
            <a:ext cx="265884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A0D8EFDA-5C44-462E-A687-09DA87D81B0F}"/>
              </a:ext>
            </a:extLst>
          </p:cNvPr>
          <p:cNvCxnSpPr/>
          <p:nvPr/>
        </p:nvCxnSpPr>
        <p:spPr>
          <a:xfrm flipV="1">
            <a:off x="6952034" y="1997413"/>
            <a:ext cx="609600" cy="74578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Straight Arrow Connector 13">
            <a:extLst>
              <a:ext uri="{FF2B5EF4-FFF2-40B4-BE49-F238E27FC236}">
                <a16:creationId xmlns:a16="http://schemas.microsoft.com/office/drawing/2014/main" id="{EAFBD0EE-7196-4E54-B88B-058AA75DCECC}"/>
              </a:ext>
            </a:extLst>
          </p:cNvPr>
          <p:cNvCxnSpPr/>
          <p:nvPr/>
        </p:nvCxnSpPr>
        <p:spPr>
          <a:xfrm>
            <a:off x="7561634" y="3592749"/>
            <a:ext cx="149157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41A0E5F6-BC13-4957-B3BA-9265A0183432}"/>
              </a:ext>
            </a:extLst>
          </p:cNvPr>
          <p:cNvCxnSpPr/>
          <p:nvPr/>
        </p:nvCxnSpPr>
        <p:spPr>
          <a:xfrm flipH="1">
            <a:off x="7561634" y="3897549"/>
            <a:ext cx="134241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471FD262-BE44-4629-A1B9-4D22ACBE7722}"/>
              </a:ext>
            </a:extLst>
          </p:cNvPr>
          <p:cNvSpPr txBox="1"/>
          <p:nvPr/>
        </p:nvSpPr>
        <p:spPr>
          <a:xfrm>
            <a:off x="2911671" y="3430992"/>
            <a:ext cx="2399824" cy="369332"/>
          </a:xfrm>
          <a:prstGeom prst="rect">
            <a:avLst/>
          </a:prstGeom>
          <a:noFill/>
        </p:spPr>
        <p:txBody>
          <a:bodyPr wrap="none" rtlCol="0">
            <a:spAutoFit/>
          </a:bodyPr>
          <a:lstStyle/>
          <a:p>
            <a:r>
              <a:rPr lang="en-US" dirty="0"/>
              <a:t>Request LAPS password</a:t>
            </a:r>
          </a:p>
        </p:txBody>
      </p:sp>
      <p:sp>
        <p:nvSpPr>
          <p:cNvPr id="18" name="TextBox 17">
            <a:extLst>
              <a:ext uri="{FF2B5EF4-FFF2-40B4-BE49-F238E27FC236}">
                <a16:creationId xmlns:a16="http://schemas.microsoft.com/office/drawing/2014/main" id="{5433541A-197F-4F2E-BE28-BC73C84F8FC6}"/>
              </a:ext>
            </a:extLst>
          </p:cNvPr>
          <p:cNvSpPr txBox="1"/>
          <p:nvPr/>
        </p:nvSpPr>
        <p:spPr>
          <a:xfrm>
            <a:off x="5505855" y="5181652"/>
            <a:ext cx="1964988" cy="646331"/>
          </a:xfrm>
          <a:prstGeom prst="rect">
            <a:avLst/>
          </a:prstGeom>
          <a:noFill/>
        </p:spPr>
        <p:txBody>
          <a:bodyPr wrap="square" rtlCol="0">
            <a:spAutoFit/>
          </a:bodyPr>
          <a:lstStyle/>
          <a:p>
            <a:pPr algn="ctr"/>
            <a:r>
              <a:rPr lang="en-US" dirty="0"/>
              <a:t>Verify request</a:t>
            </a:r>
          </a:p>
          <a:p>
            <a:pPr algn="ctr"/>
            <a:r>
              <a:rPr lang="en-US" dirty="0"/>
              <a:t>(</a:t>
            </a:r>
            <a:r>
              <a:rPr lang="en-US" dirty="0">
                <a:latin typeface="Consolas" panose="020B0609020204030204" pitchFamily="49" charset="0"/>
              </a:rPr>
              <a:t>$</a:t>
            </a:r>
            <a:r>
              <a:rPr lang="en-US" dirty="0" err="1">
                <a:latin typeface="Consolas" panose="020B0609020204030204" pitchFamily="49" charset="0"/>
              </a:rPr>
              <a:t>PSSenderInfo</a:t>
            </a:r>
            <a:r>
              <a:rPr lang="en-US" dirty="0"/>
              <a:t>)</a:t>
            </a:r>
          </a:p>
        </p:txBody>
      </p:sp>
      <p:sp>
        <p:nvSpPr>
          <p:cNvPr id="19" name="TextBox 18">
            <a:extLst>
              <a:ext uri="{FF2B5EF4-FFF2-40B4-BE49-F238E27FC236}">
                <a16:creationId xmlns:a16="http://schemas.microsoft.com/office/drawing/2014/main" id="{0997CD19-106A-4E9B-AA2F-D3E4837B711C}"/>
              </a:ext>
            </a:extLst>
          </p:cNvPr>
          <p:cNvSpPr txBox="1"/>
          <p:nvPr/>
        </p:nvSpPr>
        <p:spPr>
          <a:xfrm>
            <a:off x="7509895" y="3208503"/>
            <a:ext cx="1718554" cy="369332"/>
          </a:xfrm>
          <a:prstGeom prst="rect">
            <a:avLst/>
          </a:prstGeom>
          <a:noFill/>
        </p:spPr>
        <p:txBody>
          <a:bodyPr wrap="square" rtlCol="0">
            <a:spAutoFit/>
          </a:bodyPr>
          <a:lstStyle/>
          <a:p>
            <a:r>
              <a:rPr lang="en-US" dirty="0"/>
              <a:t>Fetch Password</a:t>
            </a:r>
          </a:p>
        </p:txBody>
      </p:sp>
      <p:sp>
        <p:nvSpPr>
          <p:cNvPr id="20" name="TextBox 19">
            <a:extLst>
              <a:ext uri="{FF2B5EF4-FFF2-40B4-BE49-F238E27FC236}">
                <a16:creationId xmlns:a16="http://schemas.microsoft.com/office/drawing/2014/main" id="{7F84852A-22EA-4D21-870B-967B29B8272A}"/>
              </a:ext>
            </a:extLst>
          </p:cNvPr>
          <p:cNvSpPr txBox="1"/>
          <p:nvPr/>
        </p:nvSpPr>
        <p:spPr>
          <a:xfrm>
            <a:off x="5988899" y="2049664"/>
            <a:ext cx="1281954" cy="369332"/>
          </a:xfrm>
          <a:prstGeom prst="rect">
            <a:avLst/>
          </a:prstGeom>
          <a:noFill/>
        </p:spPr>
        <p:txBody>
          <a:bodyPr wrap="none" rtlCol="0">
            <a:spAutoFit/>
          </a:bodyPr>
          <a:lstStyle/>
          <a:p>
            <a:r>
              <a:rPr lang="en-US" dirty="0"/>
              <a:t>Log request</a:t>
            </a:r>
          </a:p>
        </p:txBody>
      </p:sp>
      <p:cxnSp>
        <p:nvCxnSpPr>
          <p:cNvPr id="23" name="Straight Arrow Connector 22">
            <a:extLst>
              <a:ext uri="{FF2B5EF4-FFF2-40B4-BE49-F238E27FC236}">
                <a16:creationId xmlns:a16="http://schemas.microsoft.com/office/drawing/2014/main" id="{C3CCCBF0-536F-47F3-9316-1B9315640713}"/>
              </a:ext>
            </a:extLst>
          </p:cNvPr>
          <p:cNvCxnSpPr/>
          <p:nvPr/>
        </p:nvCxnSpPr>
        <p:spPr>
          <a:xfrm flipH="1">
            <a:off x="2782162" y="4092102"/>
            <a:ext cx="265884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5" name="TextBox 24">
            <a:extLst>
              <a:ext uri="{FF2B5EF4-FFF2-40B4-BE49-F238E27FC236}">
                <a16:creationId xmlns:a16="http://schemas.microsoft.com/office/drawing/2014/main" id="{1628EB5D-E936-4A8A-B9CF-285E6768E943}"/>
              </a:ext>
            </a:extLst>
          </p:cNvPr>
          <p:cNvSpPr txBox="1"/>
          <p:nvPr/>
        </p:nvSpPr>
        <p:spPr>
          <a:xfrm>
            <a:off x="3264088" y="4169656"/>
            <a:ext cx="1759841" cy="369332"/>
          </a:xfrm>
          <a:prstGeom prst="rect">
            <a:avLst/>
          </a:prstGeom>
          <a:noFill/>
        </p:spPr>
        <p:txBody>
          <a:bodyPr wrap="none" rtlCol="0">
            <a:spAutoFit/>
          </a:bodyPr>
          <a:lstStyle/>
          <a:p>
            <a:r>
              <a:rPr lang="en-US" dirty="0"/>
              <a:t>Return Password</a:t>
            </a:r>
          </a:p>
        </p:txBody>
      </p:sp>
      <p:sp>
        <p:nvSpPr>
          <p:cNvPr id="26" name="TextBox 25">
            <a:extLst>
              <a:ext uri="{FF2B5EF4-FFF2-40B4-BE49-F238E27FC236}">
                <a16:creationId xmlns:a16="http://schemas.microsoft.com/office/drawing/2014/main" id="{969DF8DA-4BF7-4E2E-82E8-C5EA3F6A399F}"/>
              </a:ext>
            </a:extLst>
          </p:cNvPr>
          <p:cNvSpPr txBox="1"/>
          <p:nvPr/>
        </p:nvSpPr>
        <p:spPr>
          <a:xfrm>
            <a:off x="995265" y="4364899"/>
            <a:ext cx="1705980" cy="369332"/>
          </a:xfrm>
          <a:prstGeom prst="rect">
            <a:avLst/>
          </a:prstGeom>
          <a:noFill/>
        </p:spPr>
        <p:txBody>
          <a:bodyPr wrap="none" rtlCol="0">
            <a:spAutoFit/>
          </a:bodyPr>
          <a:lstStyle/>
          <a:p>
            <a:r>
              <a:rPr lang="en-US" dirty="0"/>
              <a:t>Force </a:t>
            </a:r>
            <a:r>
              <a:rPr lang="en-US" dirty="0" err="1"/>
              <a:t>GPUpdate</a:t>
            </a:r>
            <a:endParaRPr lang="en-US" dirty="0"/>
          </a:p>
        </p:txBody>
      </p:sp>
      <p:sp>
        <p:nvSpPr>
          <p:cNvPr id="27" name="TextBox 26">
            <a:extLst>
              <a:ext uri="{FF2B5EF4-FFF2-40B4-BE49-F238E27FC236}">
                <a16:creationId xmlns:a16="http://schemas.microsoft.com/office/drawing/2014/main" id="{085461A9-074F-4F87-9E9D-E0953A61E543}"/>
              </a:ext>
            </a:extLst>
          </p:cNvPr>
          <p:cNvSpPr txBox="1"/>
          <p:nvPr/>
        </p:nvSpPr>
        <p:spPr>
          <a:xfrm>
            <a:off x="994551" y="4656676"/>
            <a:ext cx="3533018" cy="646331"/>
          </a:xfrm>
          <a:prstGeom prst="rect">
            <a:avLst/>
          </a:prstGeom>
          <a:noFill/>
        </p:spPr>
        <p:txBody>
          <a:bodyPr wrap="none" rtlCol="0">
            <a:spAutoFit/>
          </a:bodyPr>
          <a:lstStyle/>
          <a:p>
            <a:r>
              <a:rPr lang="en-US" dirty="0"/>
              <a:t>Make NT AUTHORITY\INTERACTIVE </a:t>
            </a:r>
          </a:p>
          <a:p>
            <a:r>
              <a:rPr lang="en-US" dirty="0"/>
              <a:t>local admin</a:t>
            </a:r>
          </a:p>
        </p:txBody>
      </p:sp>
      <p:sp>
        <p:nvSpPr>
          <p:cNvPr id="28" name="TextBox 27">
            <a:extLst>
              <a:ext uri="{FF2B5EF4-FFF2-40B4-BE49-F238E27FC236}">
                <a16:creationId xmlns:a16="http://schemas.microsoft.com/office/drawing/2014/main" id="{A2380733-45F4-4E5D-9A41-F4E462EB550B}"/>
              </a:ext>
            </a:extLst>
          </p:cNvPr>
          <p:cNvSpPr txBox="1"/>
          <p:nvPr/>
        </p:nvSpPr>
        <p:spPr>
          <a:xfrm>
            <a:off x="8735439" y="5269705"/>
            <a:ext cx="2219069" cy="369332"/>
          </a:xfrm>
          <a:prstGeom prst="rect">
            <a:avLst/>
          </a:prstGeom>
          <a:noFill/>
        </p:spPr>
        <p:txBody>
          <a:bodyPr wrap="none" rtlCol="0">
            <a:spAutoFit/>
          </a:bodyPr>
          <a:lstStyle/>
          <a:p>
            <a:r>
              <a:rPr lang="en-US" dirty="0"/>
              <a:t>Expire LAPS password</a:t>
            </a:r>
          </a:p>
        </p:txBody>
      </p:sp>
      <p:cxnSp>
        <p:nvCxnSpPr>
          <p:cNvPr id="30" name="Straight Arrow Connector 29">
            <a:extLst>
              <a:ext uri="{FF2B5EF4-FFF2-40B4-BE49-F238E27FC236}">
                <a16:creationId xmlns:a16="http://schemas.microsoft.com/office/drawing/2014/main" id="{B75A598D-3EC9-4F09-B0CF-E46041E73CDB}"/>
              </a:ext>
            </a:extLst>
          </p:cNvPr>
          <p:cNvCxnSpPr/>
          <p:nvPr/>
        </p:nvCxnSpPr>
        <p:spPr>
          <a:xfrm flipV="1">
            <a:off x="7561634" y="2418996"/>
            <a:ext cx="440987" cy="557668"/>
          </a:xfrm>
          <a:prstGeom prst="straightConnector1">
            <a:avLst/>
          </a:prstGeom>
          <a:ln w="952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31" name="TextBox 30">
            <a:extLst>
              <a:ext uri="{FF2B5EF4-FFF2-40B4-BE49-F238E27FC236}">
                <a16:creationId xmlns:a16="http://schemas.microsoft.com/office/drawing/2014/main" id="{7CAC669F-3043-471C-A99B-36B8DF1BF36B}"/>
              </a:ext>
            </a:extLst>
          </p:cNvPr>
          <p:cNvSpPr txBox="1"/>
          <p:nvPr/>
        </p:nvSpPr>
        <p:spPr>
          <a:xfrm>
            <a:off x="7799542" y="2606520"/>
            <a:ext cx="935897" cy="369332"/>
          </a:xfrm>
          <a:prstGeom prst="rect">
            <a:avLst/>
          </a:prstGeom>
          <a:noFill/>
        </p:spPr>
        <p:txBody>
          <a:bodyPr wrap="none" rtlCol="0">
            <a:spAutoFit/>
          </a:bodyPr>
          <a:lstStyle/>
          <a:p>
            <a:r>
              <a:rPr lang="en-US" dirty="0"/>
              <a:t>Throttle</a:t>
            </a:r>
          </a:p>
        </p:txBody>
      </p:sp>
    </p:spTree>
    <p:extLst>
      <p:ext uri="{BB962C8B-B14F-4D97-AF65-F5344CB8AC3E}">
        <p14:creationId xmlns:p14="http://schemas.microsoft.com/office/powerpoint/2010/main" val="2751707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8">
                                            <p:txEl>
                                              <p:pRg st="0" end="0"/>
                                            </p:txEl>
                                          </p:spTgt>
                                        </p:tgtEl>
                                        <p:attrNameLst>
                                          <p:attrName>style.visibility</p:attrName>
                                        </p:attrNameLst>
                                      </p:cBhvr>
                                      <p:to>
                                        <p:strVal val="visible"/>
                                      </p:to>
                                    </p:set>
                                    <p:animEffect transition="in" filter="fade">
                                      <p:cBhvr>
                                        <p:cTn id="26" dur="500"/>
                                        <p:tgtEl>
                                          <p:spTgt spid="18">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8">
                                            <p:txEl>
                                              <p:pRg st="1" end="1"/>
                                            </p:txEl>
                                          </p:spTgt>
                                        </p:tgtEl>
                                        <p:attrNameLst>
                                          <p:attrName>style.visibility</p:attrName>
                                        </p:attrNameLst>
                                      </p:cBhvr>
                                      <p:to>
                                        <p:strVal val="visible"/>
                                      </p:to>
                                    </p:set>
                                    <p:animEffect transition="in" filter="fade">
                                      <p:cBhvr>
                                        <p:cTn id="29" dur="500"/>
                                        <p:tgtEl>
                                          <p:spTgt spid="18">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28"/>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500"/>
                                        <p:tgtEl>
                                          <p:spTgt spid="31"/>
                                        </p:tgtEl>
                                      </p:cBhvr>
                                    </p:animEffect>
                                  </p:childTnLst>
                                </p:cTn>
                              </p:par>
                              <p:par>
                                <p:cTn id="65" presetID="10" presetClass="entr" presetSubtype="0" fill="hold"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P spid="25" grpId="0"/>
      <p:bldP spid="26" grpId="0"/>
      <p:bldP spid="27" grpId="0"/>
      <p:bldP spid="28" grpId="0"/>
      <p:bldP spid="3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59804-DB47-4DC2-8AEE-FC124D892E1C}"/>
              </a:ext>
            </a:extLst>
          </p:cNvPr>
          <p:cNvSpPr>
            <a:spLocks noGrp="1"/>
          </p:cNvSpPr>
          <p:nvPr>
            <p:ph type="title"/>
          </p:nvPr>
        </p:nvSpPr>
        <p:spPr/>
        <p:txBody>
          <a:bodyPr/>
          <a:lstStyle/>
          <a:p>
            <a:r>
              <a:rPr lang="en-US" dirty="0"/>
              <a:t>The Result?</a:t>
            </a:r>
          </a:p>
        </p:txBody>
      </p:sp>
      <p:sp>
        <p:nvSpPr>
          <p:cNvPr id="3" name="Content Placeholder 2">
            <a:extLst>
              <a:ext uri="{FF2B5EF4-FFF2-40B4-BE49-F238E27FC236}">
                <a16:creationId xmlns:a16="http://schemas.microsoft.com/office/drawing/2014/main" id="{4B2699A5-22B4-43ED-A90D-D07F78494F30}"/>
              </a:ext>
            </a:extLst>
          </p:cNvPr>
          <p:cNvSpPr>
            <a:spLocks noGrp="1"/>
          </p:cNvSpPr>
          <p:nvPr>
            <p:ph idx="1"/>
          </p:nvPr>
        </p:nvSpPr>
        <p:spPr/>
        <p:txBody>
          <a:bodyPr/>
          <a:lstStyle/>
          <a:p>
            <a:r>
              <a:rPr lang="en-US" dirty="0"/>
              <a:t>Near-zero burden on helpdesk</a:t>
            </a:r>
          </a:p>
          <a:p>
            <a:endParaRPr lang="en-US" dirty="0"/>
          </a:p>
          <a:p>
            <a:r>
              <a:rPr lang="en-US" dirty="0"/>
              <a:t>Users are happy - just 1 click and a few seconds and their admin</a:t>
            </a:r>
          </a:p>
          <a:p>
            <a:r>
              <a:rPr lang="en-US" dirty="0"/>
              <a:t>	Without having to log back in!</a:t>
            </a:r>
          </a:p>
          <a:p>
            <a:endParaRPr lang="en-US" dirty="0"/>
          </a:p>
          <a:p>
            <a:r>
              <a:rPr lang="en-US" dirty="0"/>
              <a:t>Events are easy to correlate</a:t>
            </a:r>
          </a:p>
          <a:p>
            <a:endParaRPr lang="en-US" dirty="0"/>
          </a:p>
          <a:p>
            <a:r>
              <a:rPr lang="en-US" dirty="0"/>
              <a:t>Attack surface reduction: User is not admin, INTERACTIVE is</a:t>
            </a:r>
          </a:p>
          <a:p>
            <a:r>
              <a:rPr lang="en-US" dirty="0"/>
              <a:t>	No admin </a:t>
            </a:r>
            <a:r>
              <a:rPr lang="en-US" dirty="0" err="1"/>
              <a:t>privs</a:t>
            </a:r>
            <a:r>
              <a:rPr lang="en-US" dirty="0"/>
              <a:t> for network logins</a:t>
            </a:r>
          </a:p>
        </p:txBody>
      </p:sp>
      <p:sp>
        <p:nvSpPr>
          <p:cNvPr id="4" name="Footer Placeholder 3">
            <a:extLst>
              <a:ext uri="{FF2B5EF4-FFF2-40B4-BE49-F238E27FC236}">
                <a16:creationId xmlns:a16="http://schemas.microsoft.com/office/drawing/2014/main" id="{24F193D2-8702-4553-B78C-4E8A4F5EB84C}"/>
              </a:ext>
            </a:extLst>
          </p:cNvPr>
          <p:cNvSpPr>
            <a:spLocks noGrp="1"/>
          </p:cNvSpPr>
          <p:nvPr>
            <p:ph type="ftr" sz="quarter" idx="11"/>
          </p:nvPr>
        </p:nvSpPr>
        <p:spPr/>
        <p:txBody>
          <a:bodyPr/>
          <a:lstStyle/>
          <a:p>
            <a:r>
              <a:rPr lang="en-US"/>
              <a:t>@IISResetMe</a:t>
            </a:r>
            <a:endParaRPr lang="en-US" dirty="0"/>
          </a:p>
        </p:txBody>
      </p:sp>
    </p:spTree>
    <p:extLst>
      <p:ext uri="{BB962C8B-B14F-4D97-AF65-F5344CB8AC3E}">
        <p14:creationId xmlns:p14="http://schemas.microsoft.com/office/powerpoint/2010/main" val="41950021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D8859-964E-4F04-9399-605440C7DA3C}"/>
              </a:ext>
            </a:extLst>
          </p:cNvPr>
          <p:cNvSpPr>
            <a:spLocks noGrp="1"/>
          </p:cNvSpPr>
          <p:nvPr>
            <p:ph type="title"/>
          </p:nvPr>
        </p:nvSpPr>
        <p:spPr/>
        <p:txBody>
          <a:bodyPr/>
          <a:lstStyle/>
          <a:p>
            <a:r>
              <a:rPr lang="en-US" dirty="0"/>
              <a:t>Components?</a:t>
            </a:r>
          </a:p>
        </p:txBody>
      </p:sp>
      <p:sp>
        <p:nvSpPr>
          <p:cNvPr id="3" name="Content Placeholder 2">
            <a:extLst>
              <a:ext uri="{FF2B5EF4-FFF2-40B4-BE49-F238E27FC236}">
                <a16:creationId xmlns:a16="http://schemas.microsoft.com/office/drawing/2014/main" id="{071AB4A2-0838-471A-A388-7DAE6F1D20A7}"/>
              </a:ext>
            </a:extLst>
          </p:cNvPr>
          <p:cNvSpPr>
            <a:spLocks noGrp="1"/>
          </p:cNvSpPr>
          <p:nvPr>
            <p:ph idx="1"/>
          </p:nvPr>
        </p:nvSpPr>
        <p:spPr/>
        <p:txBody>
          <a:bodyPr/>
          <a:lstStyle/>
          <a:p>
            <a:r>
              <a:rPr lang="en-US" dirty="0"/>
              <a:t>PowerShell script with a simple WPF GUI – literally one button</a:t>
            </a:r>
          </a:p>
          <a:p>
            <a:r>
              <a:rPr lang="en-US" dirty="0"/>
              <a:t>	Can be packaged in SCCM/Intune or pushed with GPO</a:t>
            </a:r>
          </a:p>
          <a:p>
            <a:endParaRPr lang="en-US" dirty="0"/>
          </a:p>
          <a:p>
            <a:r>
              <a:rPr lang="en-US" dirty="0"/>
              <a:t>Constrained endpoint configuration for retrieval + accounting</a:t>
            </a:r>
          </a:p>
          <a:p>
            <a:endParaRPr lang="en-US" dirty="0"/>
          </a:p>
          <a:p>
            <a:r>
              <a:rPr lang="en-US" dirty="0"/>
              <a:t>Account with read-access to LAPS in the appropriate subtree</a:t>
            </a:r>
          </a:p>
          <a:p>
            <a:endParaRPr lang="en-US" dirty="0"/>
          </a:p>
          <a:p>
            <a:r>
              <a:rPr lang="en-US" dirty="0"/>
              <a:t>A database (MSDE will do) or a queue (like Redis, RabbitMQ)</a:t>
            </a:r>
          </a:p>
        </p:txBody>
      </p:sp>
      <p:sp>
        <p:nvSpPr>
          <p:cNvPr id="4" name="Footer Placeholder 3">
            <a:extLst>
              <a:ext uri="{FF2B5EF4-FFF2-40B4-BE49-F238E27FC236}">
                <a16:creationId xmlns:a16="http://schemas.microsoft.com/office/drawing/2014/main" id="{6EE7BE6B-1220-4E2C-A051-8E3749296435}"/>
              </a:ext>
            </a:extLst>
          </p:cNvPr>
          <p:cNvSpPr>
            <a:spLocks noGrp="1"/>
          </p:cNvSpPr>
          <p:nvPr>
            <p:ph type="ftr" sz="quarter" idx="11"/>
          </p:nvPr>
        </p:nvSpPr>
        <p:spPr/>
        <p:txBody>
          <a:bodyPr/>
          <a:lstStyle/>
          <a:p>
            <a:r>
              <a:rPr lang="en-US"/>
              <a:t>@IISResetMe</a:t>
            </a:r>
            <a:endParaRPr lang="en-US" dirty="0"/>
          </a:p>
        </p:txBody>
      </p:sp>
    </p:spTree>
    <p:extLst>
      <p:ext uri="{BB962C8B-B14F-4D97-AF65-F5344CB8AC3E}">
        <p14:creationId xmlns:p14="http://schemas.microsoft.com/office/powerpoint/2010/main" val="897625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328B0-2288-4590-B4C9-EED8D6CADD10}"/>
              </a:ext>
            </a:extLst>
          </p:cNvPr>
          <p:cNvSpPr>
            <a:spLocks noGrp="1"/>
          </p:cNvSpPr>
          <p:nvPr>
            <p:ph type="title"/>
          </p:nvPr>
        </p:nvSpPr>
        <p:spPr/>
        <p:txBody>
          <a:bodyPr>
            <a:normAutofit fontScale="90000"/>
          </a:bodyPr>
          <a:lstStyle/>
          <a:p>
            <a:r>
              <a:rPr lang="en-US" dirty="0" err="1"/>
              <a:t>NoNeedToCry</a:t>
            </a:r>
            <a:r>
              <a:rPr lang="en-US" dirty="0"/>
              <a:t> – $0 Ransomware Mitigation</a:t>
            </a:r>
          </a:p>
        </p:txBody>
      </p:sp>
      <p:sp>
        <p:nvSpPr>
          <p:cNvPr id="3" name="Content Placeholder 2">
            <a:extLst>
              <a:ext uri="{FF2B5EF4-FFF2-40B4-BE49-F238E27FC236}">
                <a16:creationId xmlns:a16="http://schemas.microsoft.com/office/drawing/2014/main" id="{55B045DF-6A17-40FA-AE2F-924599AA324A}"/>
              </a:ext>
            </a:extLst>
          </p:cNvPr>
          <p:cNvSpPr>
            <a:spLocks noGrp="1"/>
          </p:cNvSpPr>
          <p:nvPr>
            <p:ph idx="1"/>
          </p:nvPr>
        </p:nvSpPr>
        <p:spPr/>
        <p:txBody>
          <a:bodyPr>
            <a:normAutofit fontScale="70000" lnSpcReduction="20000"/>
          </a:bodyPr>
          <a:lstStyle/>
          <a:p>
            <a:r>
              <a:rPr lang="en-US" dirty="0">
                <a:latin typeface="Consolas" panose="020B0609020204030204" pitchFamily="49" charset="0"/>
              </a:rPr>
              <a:t>75 B.C.</a:t>
            </a:r>
          </a:p>
          <a:p>
            <a:r>
              <a:rPr lang="en-US" dirty="0">
                <a:latin typeface="Consolas" panose="020B0609020204030204" pitchFamily="49" charset="0"/>
              </a:rPr>
              <a:t> - Julius Caesar is held for ransom by Cilician pirates in the Aegean Sea</a:t>
            </a:r>
          </a:p>
          <a:p>
            <a:endParaRPr lang="en-US" dirty="0">
              <a:latin typeface="Consolas" panose="020B0609020204030204" pitchFamily="49" charset="0"/>
            </a:endParaRPr>
          </a:p>
          <a:p>
            <a:r>
              <a:rPr lang="en-US" dirty="0">
                <a:latin typeface="Consolas" panose="020B0609020204030204" pitchFamily="49" charset="0"/>
              </a:rPr>
              <a:t>1938</a:t>
            </a:r>
          </a:p>
          <a:p>
            <a:r>
              <a:rPr lang="en-US" dirty="0">
                <a:latin typeface="Consolas" panose="020B0609020204030204" pitchFamily="49" charset="0"/>
              </a:rPr>
              <a:t> - The Royal Navy buys Bletchley Park, MI6 invents modern cryptography</a:t>
            </a:r>
          </a:p>
          <a:p>
            <a:endParaRPr lang="en-US" dirty="0">
              <a:latin typeface="Consolas" panose="020B0609020204030204" pitchFamily="49" charset="0"/>
            </a:endParaRPr>
          </a:p>
          <a:p>
            <a:r>
              <a:rPr lang="en-US" dirty="0">
                <a:latin typeface="Consolas" panose="020B0609020204030204" pitchFamily="49" charset="0"/>
              </a:rPr>
              <a:t>1989</a:t>
            </a:r>
          </a:p>
          <a:p>
            <a:r>
              <a:rPr lang="en-US" dirty="0">
                <a:latin typeface="Consolas" panose="020B0609020204030204" pitchFamily="49" charset="0"/>
              </a:rPr>
              <a:t> - World Wide Web becomes tangible, widespread internet adoption ensue</a:t>
            </a:r>
          </a:p>
          <a:p>
            <a:endParaRPr lang="en-US" dirty="0">
              <a:latin typeface="Consolas" panose="020B0609020204030204" pitchFamily="49" charset="0"/>
            </a:endParaRPr>
          </a:p>
          <a:p>
            <a:r>
              <a:rPr lang="en-US" dirty="0">
                <a:latin typeface="Consolas" panose="020B0609020204030204" pitchFamily="49" charset="0"/>
              </a:rPr>
              <a:t>2015</a:t>
            </a:r>
          </a:p>
          <a:p>
            <a:r>
              <a:rPr lang="en-US" dirty="0">
                <a:latin typeface="Consolas" panose="020B0609020204030204" pitchFamily="49" charset="0"/>
              </a:rPr>
              <a:t> - Your corporate printer is held ransom by a North Korean bitcoin miner</a:t>
            </a:r>
          </a:p>
          <a:p>
            <a:endParaRPr lang="en-US" dirty="0">
              <a:latin typeface="Consolas" panose="020B0609020204030204" pitchFamily="49" charset="0"/>
            </a:endParaRPr>
          </a:p>
        </p:txBody>
      </p:sp>
      <p:sp>
        <p:nvSpPr>
          <p:cNvPr id="4" name="Footer Placeholder 3">
            <a:extLst>
              <a:ext uri="{FF2B5EF4-FFF2-40B4-BE49-F238E27FC236}">
                <a16:creationId xmlns:a16="http://schemas.microsoft.com/office/drawing/2014/main" id="{52CFAC96-B1C9-48BE-993F-E8824D8901D6}"/>
              </a:ext>
            </a:extLst>
          </p:cNvPr>
          <p:cNvSpPr>
            <a:spLocks noGrp="1"/>
          </p:cNvSpPr>
          <p:nvPr>
            <p:ph type="ftr" sz="quarter" idx="11"/>
          </p:nvPr>
        </p:nvSpPr>
        <p:spPr/>
        <p:txBody>
          <a:bodyPr/>
          <a:lstStyle/>
          <a:p>
            <a:r>
              <a:rPr lang="en-US"/>
              <a:t>@IISResetMe</a:t>
            </a:r>
            <a:endParaRPr lang="en-US" dirty="0"/>
          </a:p>
        </p:txBody>
      </p:sp>
    </p:spTree>
    <p:extLst>
      <p:ext uri="{BB962C8B-B14F-4D97-AF65-F5344CB8AC3E}">
        <p14:creationId xmlns:p14="http://schemas.microsoft.com/office/powerpoint/2010/main" val="3217326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fade">
                                      <p:cBhvr>
                                        <p:cTn id="34"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9A7AF-66AC-4A37-906A-4C6BDEDB3C00}"/>
              </a:ext>
            </a:extLst>
          </p:cNvPr>
          <p:cNvSpPr>
            <a:spLocks noGrp="1"/>
          </p:cNvSpPr>
          <p:nvPr>
            <p:ph type="title"/>
          </p:nvPr>
        </p:nvSpPr>
        <p:spPr/>
        <p:txBody>
          <a:bodyPr>
            <a:normAutofit fontScale="90000"/>
          </a:bodyPr>
          <a:lstStyle/>
          <a:p>
            <a:r>
              <a:rPr lang="en-US" dirty="0" err="1"/>
              <a:t>NoNeedToCry</a:t>
            </a:r>
            <a:r>
              <a:rPr lang="en-US" dirty="0"/>
              <a:t> – $0 Ransomware Mitigation</a:t>
            </a:r>
          </a:p>
        </p:txBody>
      </p:sp>
      <p:sp>
        <p:nvSpPr>
          <p:cNvPr id="3" name="Content Placeholder 2">
            <a:extLst>
              <a:ext uri="{FF2B5EF4-FFF2-40B4-BE49-F238E27FC236}">
                <a16:creationId xmlns:a16="http://schemas.microsoft.com/office/drawing/2014/main" id="{8F74C290-CF20-47BF-A17F-122E9CFB5054}"/>
              </a:ext>
            </a:extLst>
          </p:cNvPr>
          <p:cNvSpPr>
            <a:spLocks noGrp="1"/>
          </p:cNvSpPr>
          <p:nvPr>
            <p:ph idx="1"/>
          </p:nvPr>
        </p:nvSpPr>
        <p:spPr/>
        <p:txBody>
          <a:bodyPr/>
          <a:lstStyle/>
          <a:p>
            <a:endParaRPr lang="en-US" dirty="0"/>
          </a:p>
          <a:p>
            <a:r>
              <a:rPr lang="en-US" dirty="0"/>
              <a:t>Spring 2015</a:t>
            </a:r>
          </a:p>
          <a:p>
            <a:r>
              <a:rPr lang="en-US" dirty="0"/>
              <a:t> - Ransomware infections are a weekly occurrence</a:t>
            </a:r>
          </a:p>
          <a:p>
            <a:r>
              <a:rPr lang="en-US" dirty="0"/>
              <a:t> - We spend ~50-120 hours/incident (contain/clean/restore/retro)</a:t>
            </a:r>
          </a:p>
          <a:p>
            <a:r>
              <a:rPr lang="en-US" dirty="0"/>
              <a:t> - Lost productivity on the floor</a:t>
            </a:r>
          </a:p>
          <a:p>
            <a:r>
              <a:rPr lang="en-US" dirty="0"/>
              <a:t> - No one in IT Support or Security actually gets anything done</a:t>
            </a:r>
          </a:p>
          <a:p>
            <a:endParaRPr lang="en-US" dirty="0"/>
          </a:p>
        </p:txBody>
      </p:sp>
      <p:sp>
        <p:nvSpPr>
          <p:cNvPr id="4" name="Footer Placeholder 3">
            <a:extLst>
              <a:ext uri="{FF2B5EF4-FFF2-40B4-BE49-F238E27FC236}">
                <a16:creationId xmlns:a16="http://schemas.microsoft.com/office/drawing/2014/main" id="{18AEA050-6F39-42C5-A4C6-7FECADDF9D9E}"/>
              </a:ext>
            </a:extLst>
          </p:cNvPr>
          <p:cNvSpPr>
            <a:spLocks noGrp="1"/>
          </p:cNvSpPr>
          <p:nvPr>
            <p:ph type="ftr" sz="quarter" idx="11"/>
          </p:nvPr>
        </p:nvSpPr>
        <p:spPr/>
        <p:txBody>
          <a:bodyPr/>
          <a:lstStyle/>
          <a:p>
            <a:r>
              <a:rPr lang="en-US"/>
              <a:t>@IISResetMe</a:t>
            </a:r>
            <a:endParaRPr lang="en-US" dirty="0"/>
          </a:p>
        </p:txBody>
      </p:sp>
    </p:spTree>
    <p:extLst>
      <p:ext uri="{BB962C8B-B14F-4D97-AF65-F5344CB8AC3E}">
        <p14:creationId xmlns:p14="http://schemas.microsoft.com/office/powerpoint/2010/main" val="2202675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9A7AF-66AC-4A37-906A-4C6BDEDB3C00}"/>
              </a:ext>
            </a:extLst>
          </p:cNvPr>
          <p:cNvSpPr>
            <a:spLocks noGrp="1"/>
          </p:cNvSpPr>
          <p:nvPr>
            <p:ph type="title"/>
          </p:nvPr>
        </p:nvSpPr>
        <p:spPr/>
        <p:txBody>
          <a:bodyPr>
            <a:normAutofit fontScale="90000"/>
          </a:bodyPr>
          <a:lstStyle/>
          <a:p>
            <a:r>
              <a:rPr lang="en-US" dirty="0" err="1"/>
              <a:t>NoNeedToCry</a:t>
            </a:r>
            <a:r>
              <a:rPr lang="en-US" dirty="0"/>
              <a:t> – $0 Ransomware Mitigation</a:t>
            </a:r>
          </a:p>
        </p:txBody>
      </p:sp>
      <p:sp>
        <p:nvSpPr>
          <p:cNvPr id="3" name="Content Placeholder 2">
            <a:extLst>
              <a:ext uri="{FF2B5EF4-FFF2-40B4-BE49-F238E27FC236}">
                <a16:creationId xmlns:a16="http://schemas.microsoft.com/office/drawing/2014/main" id="{8F74C290-CF20-47BF-A17F-122E9CFB5054}"/>
              </a:ext>
            </a:extLst>
          </p:cNvPr>
          <p:cNvSpPr>
            <a:spLocks noGrp="1"/>
          </p:cNvSpPr>
          <p:nvPr>
            <p:ph idx="1"/>
          </p:nvPr>
        </p:nvSpPr>
        <p:spPr/>
        <p:txBody>
          <a:bodyPr>
            <a:normAutofit lnSpcReduction="10000"/>
          </a:bodyPr>
          <a:lstStyle/>
          <a:p>
            <a:pPr algn="ctr"/>
            <a:endParaRPr lang="en-US" sz="6000" dirty="0"/>
          </a:p>
          <a:p>
            <a:pPr algn="ctr"/>
            <a:r>
              <a:rPr lang="en-US" sz="6000" dirty="0"/>
              <a:t>“I have an idea! </a:t>
            </a:r>
          </a:p>
          <a:p>
            <a:pPr algn="ctr"/>
            <a:r>
              <a:rPr lang="en-US" sz="6000" dirty="0"/>
              <a:t>What if we force the attackers to </a:t>
            </a:r>
            <a:r>
              <a:rPr lang="en-US" sz="6000" b="1" dirty="0"/>
              <a:t>waste their time</a:t>
            </a:r>
            <a:r>
              <a:rPr lang="en-US" sz="6000" dirty="0"/>
              <a:t> on systems that have no value?” </a:t>
            </a:r>
          </a:p>
          <a:p>
            <a:pPr algn="ctr"/>
            <a:r>
              <a:rPr lang="en-US" dirty="0"/>
              <a:t>                                                                  </a:t>
            </a:r>
            <a:r>
              <a:rPr lang="en-US" sz="4000" dirty="0"/>
              <a:t>- Ben</a:t>
            </a:r>
          </a:p>
        </p:txBody>
      </p:sp>
      <p:sp>
        <p:nvSpPr>
          <p:cNvPr id="4" name="Footer Placeholder 3">
            <a:extLst>
              <a:ext uri="{FF2B5EF4-FFF2-40B4-BE49-F238E27FC236}">
                <a16:creationId xmlns:a16="http://schemas.microsoft.com/office/drawing/2014/main" id="{18AEA050-6F39-42C5-A4C6-7FECADDF9D9E}"/>
              </a:ext>
            </a:extLst>
          </p:cNvPr>
          <p:cNvSpPr>
            <a:spLocks noGrp="1"/>
          </p:cNvSpPr>
          <p:nvPr>
            <p:ph type="ftr" sz="quarter" idx="11"/>
          </p:nvPr>
        </p:nvSpPr>
        <p:spPr/>
        <p:txBody>
          <a:bodyPr/>
          <a:lstStyle/>
          <a:p>
            <a:r>
              <a:rPr lang="en-US"/>
              <a:t>@IISResetMe</a:t>
            </a:r>
            <a:endParaRPr lang="en-US" dirty="0"/>
          </a:p>
        </p:txBody>
      </p:sp>
    </p:spTree>
    <p:extLst>
      <p:ext uri="{BB962C8B-B14F-4D97-AF65-F5344CB8AC3E}">
        <p14:creationId xmlns:p14="http://schemas.microsoft.com/office/powerpoint/2010/main" val="710072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@IISResetMe</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4</a:t>
            </a:r>
          </a:p>
        </p:txBody>
      </p:sp>
    </p:spTree>
    <p:extLst>
      <p:ext uri="{BB962C8B-B14F-4D97-AF65-F5344CB8AC3E}">
        <p14:creationId xmlns:p14="http://schemas.microsoft.com/office/powerpoint/2010/main" val="70524332"/>
      </p:ext>
    </p:extLst>
  </p:cSld>
  <p:clrMapOvr>
    <a:masterClrMapping/>
  </p:clrMapOvr>
  <p:transition spd="slow" advTm="1000">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19244-1FA0-4BDC-9CFA-FF6320A37BBC}"/>
              </a:ext>
            </a:extLst>
          </p:cNvPr>
          <p:cNvSpPr>
            <a:spLocks noGrp="1"/>
          </p:cNvSpPr>
          <p:nvPr>
            <p:ph type="title"/>
          </p:nvPr>
        </p:nvSpPr>
        <p:spPr/>
        <p:txBody>
          <a:bodyPr>
            <a:normAutofit fontScale="90000"/>
          </a:bodyPr>
          <a:lstStyle/>
          <a:p>
            <a:r>
              <a:rPr lang="en-US" dirty="0" err="1"/>
              <a:t>NoNeedToCry</a:t>
            </a:r>
            <a:r>
              <a:rPr lang="en-US" dirty="0"/>
              <a:t> – $0 Ransomware Mitigation</a:t>
            </a:r>
          </a:p>
        </p:txBody>
      </p:sp>
      <p:sp>
        <p:nvSpPr>
          <p:cNvPr id="3" name="Content Placeholder 2">
            <a:extLst>
              <a:ext uri="{FF2B5EF4-FFF2-40B4-BE49-F238E27FC236}">
                <a16:creationId xmlns:a16="http://schemas.microsoft.com/office/drawing/2014/main" id="{A554CB26-5D2F-47BC-BBB1-B659C222D7B4}"/>
              </a:ext>
            </a:extLst>
          </p:cNvPr>
          <p:cNvSpPr>
            <a:spLocks noGrp="1"/>
          </p:cNvSpPr>
          <p:nvPr>
            <p:ph idx="1"/>
          </p:nvPr>
        </p:nvSpPr>
        <p:spPr/>
        <p:txBody>
          <a:bodyPr/>
          <a:lstStyle/>
          <a:p>
            <a:r>
              <a:rPr lang="en-US" dirty="0"/>
              <a:t>The System:</a:t>
            </a:r>
          </a:p>
          <a:p>
            <a:pPr lvl="1"/>
            <a:endParaRPr lang="en-US" dirty="0"/>
          </a:p>
          <a:p>
            <a:pPr lvl="1"/>
            <a:r>
              <a:rPr lang="en-US" dirty="0"/>
              <a:t>1 Windows File server with 100K dummy files (.jpg, .docx, .xlsx, </a:t>
            </a:r>
            <a:r>
              <a:rPr lang="en-US" dirty="0" err="1"/>
              <a:t>etc</a:t>
            </a:r>
            <a:r>
              <a:rPr lang="en-US" dirty="0"/>
              <a:t>…)</a:t>
            </a:r>
          </a:p>
          <a:p>
            <a:pPr lvl="1"/>
            <a:r>
              <a:rPr lang="en-US" dirty="0"/>
              <a:t>Detailed File Share auditing turned on </a:t>
            </a:r>
          </a:p>
          <a:p>
            <a:pPr lvl="2"/>
            <a:r>
              <a:rPr lang="en-US" b="1" dirty="0" err="1">
                <a:latin typeface="Courier New" panose="02070309020205020404" pitchFamily="49" charset="0"/>
                <a:cs typeface="Courier New" panose="02070309020205020404" pitchFamily="49" charset="0"/>
              </a:rPr>
              <a:t>auditpol</a:t>
            </a:r>
            <a:r>
              <a:rPr lang="en-US" dirty="0">
                <a:latin typeface="Courier New" panose="02070309020205020404" pitchFamily="49" charset="0"/>
                <a:cs typeface="Courier New" panose="02070309020205020404" pitchFamily="49" charset="0"/>
              </a:rPr>
              <a:t> /set /</a:t>
            </a:r>
            <a:r>
              <a:rPr lang="en-US" dirty="0" err="1">
                <a:latin typeface="Courier New" panose="02070309020205020404" pitchFamily="49" charset="0"/>
                <a:cs typeface="Courier New" panose="02070309020205020404" pitchFamily="49" charset="0"/>
              </a:rPr>
              <a:t>subcategory:"</a:t>
            </a:r>
            <a:r>
              <a:rPr lang="en-US" b="1" dirty="0" err="1">
                <a:latin typeface="Courier New" panose="02070309020205020404" pitchFamily="49" charset="0"/>
                <a:cs typeface="Courier New" panose="02070309020205020404" pitchFamily="49" charset="0"/>
              </a:rPr>
              <a:t>Detailed</a:t>
            </a:r>
            <a:r>
              <a:rPr lang="en-US" b="1" dirty="0">
                <a:latin typeface="Courier New" panose="02070309020205020404" pitchFamily="49" charset="0"/>
                <a:cs typeface="Courier New" panose="02070309020205020404" pitchFamily="49" charset="0"/>
              </a:rPr>
              <a:t> File Share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success:enable</a:t>
            </a:r>
            <a:endParaRPr lang="en-US" dirty="0">
              <a:latin typeface="Courier New" panose="02070309020205020404" pitchFamily="49" charset="0"/>
              <a:cs typeface="Courier New" panose="02070309020205020404" pitchFamily="49" charset="0"/>
            </a:endParaRPr>
          </a:p>
          <a:p>
            <a:pPr lvl="1"/>
            <a:r>
              <a:rPr lang="en-US" dirty="0"/>
              <a:t>File Event monitoring trigger on ownership change or file write events:</a:t>
            </a:r>
          </a:p>
          <a:p>
            <a:pPr lvl="2"/>
            <a:r>
              <a:rPr lang="en-US" dirty="0"/>
              <a:t>Disable owning account in AD</a:t>
            </a:r>
          </a:p>
          <a:p>
            <a:pPr lvl="2"/>
            <a:r>
              <a:rPr lang="en-US" dirty="0"/>
              <a:t>Disable computer account in AD</a:t>
            </a:r>
          </a:p>
          <a:p>
            <a:pPr lvl="2"/>
            <a:r>
              <a:rPr lang="en-US" dirty="0"/>
              <a:t>Page on-call</a:t>
            </a:r>
          </a:p>
          <a:p>
            <a:pPr lvl="2"/>
            <a:r>
              <a:rPr lang="en-US" dirty="0"/>
              <a:t>Got EDR orchestration in place? Trigger automatic triage + containment</a:t>
            </a:r>
          </a:p>
          <a:p>
            <a:endParaRPr lang="en-US" dirty="0"/>
          </a:p>
        </p:txBody>
      </p:sp>
      <p:sp>
        <p:nvSpPr>
          <p:cNvPr id="4" name="Footer Placeholder 3">
            <a:extLst>
              <a:ext uri="{FF2B5EF4-FFF2-40B4-BE49-F238E27FC236}">
                <a16:creationId xmlns:a16="http://schemas.microsoft.com/office/drawing/2014/main" id="{72F23BE9-DD51-47DE-94AE-D6D2C08A3444}"/>
              </a:ext>
            </a:extLst>
          </p:cNvPr>
          <p:cNvSpPr>
            <a:spLocks noGrp="1"/>
          </p:cNvSpPr>
          <p:nvPr>
            <p:ph type="ftr" sz="quarter" idx="11"/>
          </p:nvPr>
        </p:nvSpPr>
        <p:spPr/>
        <p:txBody>
          <a:bodyPr/>
          <a:lstStyle/>
          <a:p>
            <a:r>
              <a:rPr lang="en-US"/>
              <a:t>@IISResetMe</a:t>
            </a:r>
            <a:endParaRPr lang="en-US" dirty="0"/>
          </a:p>
        </p:txBody>
      </p:sp>
    </p:spTree>
    <p:extLst>
      <p:ext uri="{BB962C8B-B14F-4D97-AF65-F5344CB8AC3E}">
        <p14:creationId xmlns:p14="http://schemas.microsoft.com/office/powerpoint/2010/main" val="3468853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828EC-FDBD-46E3-A881-FC4881844385}"/>
              </a:ext>
            </a:extLst>
          </p:cNvPr>
          <p:cNvSpPr>
            <a:spLocks noGrp="1"/>
          </p:cNvSpPr>
          <p:nvPr>
            <p:ph type="title"/>
          </p:nvPr>
        </p:nvSpPr>
        <p:spPr/>
        <p:txBody>
          <a:bodyPr>
            <a:normAutofit fontScale="90000"/>
          </a:bodyPr>
          <a:lstStyle/>
          <a:p>
            <a:r>
              <a:rPr lang="en-US" dirty="0" err="1"/>
              <a:t>NoNeedToCry</a:t>
            </a:r>
            <a:r>
              <a:rPr lang="en-US" dirty="0"/>
              <a:t> – $0 Ransomware Mitigation</a:t>
            </a:r>
          </a:p>
        </p:txBody>
      </p:sp>
      <p:sp>
        <p:nvSpPr>
          <p:cNvPr id="3" name="Content Placeholder 2">
            <a:extLst>
              <a:ext uri="{FF2B5EF4-FFF2-40B4-BE49-F238E27FC236}">
                <a16:creationId xmlns:a16="http://schemas.microsoft.com/office/drawing/2014/main" id="{34DA2174-E57E-4875-A7B8-1DB8367CE8DF}"/>
              </a:ext>
            </a:extLst>
          </p:cNvPr>
          <p:cNvSpPr>
            <a:spLocks noGrp="1"/>
          </p:cNvSpPr>
          <p:nvPr>
            <p:ph idx="1"/>
          </p:nvPr>
        </p:nvSpPr>
        <p:spPr/>
        <p:txBody>
          <a:bodyPr/>
          <a:lstStyle/>
          <a:p>
            <a:r>
              <a:rPr lang="en-US" dirty="0"/>
              <a:t>The Path:</a:t>
            </a:r>
          </a:p>
          <a:p>
            <a:pPr lvl="1"/>
            <a:endParaRPr lang="en-US" dirty="0"/>
          </a:p>
          <a:p>
            <a:pPr lvl="1"/>
            <a:r>
              <a:rPr lang="en-US" dirty="0"/>
              <a:t>Most ransomware enumerate mounted volumes via </a:t>
            </a:r>
            <a:r>
              <a:rPr lang="en-US" dirty="0">
                <a:latin typeface="Consolas" panose="020B0609020204030204" pitchFamily="49" charset="0"/>
              </a:rPr>
              <a:t>WMI</a:t>
            </a:r>
            <a:r>
              <a:rPr lang="en-US" dirty="0"/>
              <a:t> or </a:t>
            </a:r>
            <a:r>
              <a:rPr lang="en-US" dirty="0" err="1">
                <a:latin typeface="Consolas" panose="020B0609020204030204" pitchFamily="49" charset="0"/>
              </a:rPr>
              <a:t>diskpart</a:t>
            </a:r>
            <a:endParaRPr lang="en-US" dirty="0">
              <a:latin typeface="Consolas" panose="020B0609020204030204" pitchFamily="49" charset="0"/>
            </a:endParaRPr>
          </a:p>
          <a:p>
            <a:pPr lvl="1"/>
            <a:endParaRPr lang="en-US" dirty="0"/>
          </a:p>
          <a:p>
            <a:pPr lvl="1"/>
            <a:r>
              <a:rPr lang="en-US" dirty="0"/>
              <a:t>The APIs </a:t>
            </a:r>
            <a:r>
              <a:rPr lang="en-US" i="1" dirty="0"/>
              <a:t>always</a:t>
            </a:r>
            <a:r>
              <a:rPr lang="en-US" dirty="0"/>
              <a:t> return the volumes in alphabetical order</a:t>
            </a:r>
          </a:p>
          <a:p>
            <a:pPr lvl="1"/>
            <a:endParaRPr lang="en-US" dirty="0"/>
          </a:p>
          <a:p>
            <a:pPr lvl="1"/>
            <a:r>
              <a:rPr lang="en-US" dirty="0"/>
              <a:t>Is anyone using 2 floppy/diskette drives in 2015?</a:t>
            </a:r>
          </a:p>
          <a:p>
            <a:endParaRPr lang="en-US" dirty="0"/>
          </a:p>
          <a:p>
            <a:pPr algn="ctr"/>
            <a:r>
              <a:rPr lang="en-US" sz="5400" dirty="0"/>
              <a:t>We’ll mount on </a:t>
            </a:r>
            <a:r>
              <a:rPr lang="en-US" sz="5400" b="1" dirty="0">
                <a:latin typeface="Courier New" panose="02070309020205020404" pitchFamily="49" charset="0"/>
                <a:cs typeface="Courier New" panose="02070309020205020404" pitchFamily="49" charset="0"/>
              </a:rPr>
              <a:t>B:</a:t>
            </a:r>
          </a:p>
          <a:p>
            <a:endParaRPr lang="en-US" dirty="0"/>
          </a:p>
        </p:txBody>
      </p:sp>
      <p:sp>
        <p:nvSpPr>
          <p:cNvPr id="4" name="Footer Placeholder 3">
            <a:extLst>
              <a:ext uri="{FF2B5EF4-FFF2-40B4-BE49-F238E27FC236}">
                <a16:creationId xmlns:a16="http://schemas.microsoft.com/office/drawing/2014/main" id="{04542A51-4D99-4651-819B-6668BC232C78}"/>
              </a:ext>
            </a:extLst>
          </p:cNvPr>
          <p:cNvSpPr>
            <a:spLocks noGrp="1"/>
          </p:cNvSpPr>
          <p:nvPr>
            <p:ph type="ftr" sz="quarter" idx="11"/>
          </p:nvPr>
        </p:nvSpPr>
        <p:spPr/>
        <p:txBody>
          <a:bodyPr/>
          <a:lstStyle/>
          <a:p>
            <a:r>
              <a:rPr lang="en-US"/>
              <a:t>@IISResetMe</a:t>
            </a:r>
            <a:endParaRPr lang="en-US" dirty="0"/>
          </a:p>
        </p:txBody>
      </p:sp>
    </p:spTree>
    <p:extLst>
      <p:ext uri="{BB962C8B-B14F-4D97-AF65-F5344CB8AC3E}">
        <p14:creationId xmlns:p14="http://schemas.microsoft.com/office/powerpoint/2010/main" val="3178476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1F1B-E631-4450-99BF-EF05FCEC3D06}"/>
              </a:ext>
            </a:extLst>
          </p:cNvPr>
          <p:cNvSpPr>
            <a:spLocks noGrp="1"/>
          </p:cNvSpPr>
          <p:nvPr>
            <p:ph type="title"/>
          </p:nvPr>
        </p:nvSpPr>
        <p:spPr/>
        <p:txBody>
          <a:bodyPr>
            <a:normAutofit fontScale="90000"/>
          </a:bodyPr>
          <a:lstStyle/>
          <a:p>
            <a:r>
              <a:rPr lang="en-US" dirty="0" err="1"/>
              <a:t>NoNeedToCry</a:t>
            </a:r>
            <a:r>
              <a:rPr lang="en-US" dirty="0"/>
              <a:t> – $0 Ransomware Mitigation</a:t>
            </a:r>
          </a:p>
        </p:txBody>
      </p:sp>
      <p:sp>
        <p:nvSpPr>
          <p:cNvPr id="4" name="Footer Placeholder 3">
            <a:extLst>
              <a:ext uri="{FF2B5EF4-FFF2-40B4-BE49-F238E27FC236}">
                <a16:creationId xmlns:a16="http://schemas.microsoft.com/office/drawing/2014/main" id="{7568BE20-0DD5-43E9-9206-D3AB9CEEC435}"/>
              </a:ext>
            </a:extLst>
          </p:cNvPr>
          <p:cNvSpPr>
            <a:spLocks noGrp="1"/>
          </p:cNvSpPr>
          <p:nvPr>
            <p:ph type="ftr" sz="quarter" idx="11"/>
          </p:nvPr>
        </p:nvSpPr>
        <p:spPr/>
        <p:txBody>
          <a:bodyPr/>
          <a:lstStyle/>
          <a:p>
            <a:r>
              <a:rPr lang="en-US"/>
              <a:t>@IISResetMe</a:t>
            </a:r>
            <a:endParaRPr lang="en-US" dirty="0"/>
          </a:p>
        </p:txBody>
      </p:sp>
      <p:pic>
        <p:nvPicPr>
          <p:cNvPr id="5" name="Content Placeholder 3">
            <a:extLst>
              <a:ext uri="{FF2B5EF4-FFF2-40B4-BE49-F238E27FC236}">
                <a16:creationId xmlns:a16="http://schemas.microsoft.com/office/drawing/2014/main" id="{DF5C1A78-484C-4DF0-972C-7DAE8B2CBB12}"/>
              </a:ext>
            </a:extLst>
          </p:cNvPr>
          <p:cNvPicPr>
            <a:picLocks noGrp="1" noChangeAspect="1"/>
          </p:cNvPicPr>
          <p:nvPr>
            <p:ph idx="1"/>
          </p:nvPr>
        </p:nvPicPr>
        <p:blipFill>
          <a:blip r:embed="rId3"/>
          <a:stretch>
            <a:fillRect/>
          </a:stretch>
        </p:blipFill>
        <p:spPr>
          <a:xfrm>
            <a:off x="6280727" y="1221236"/>
            <a:ext cx="5880840" cy="5091820"/>
          </a:xfrm>
          <a:prstGeom prst="rect">
            <a:avLst/>
          </a:prstGeom>
        </p:spPr>
      </p:pic>
      <p:sp>
        <p:nvSpPr>
          <p:cNvPr id="6" name="Rectangle 5">
            <a:extLst>
              <a:ext uri="{FF2B5EF4-FFF2-40B4-BE49-F238E27FC236}">
                <a16:creationId xmlns:a16="http://schemas.microsoft.com/office/drawing/2014/main" id="{0C1FA1CB-405C-4928-B3E4-73842C897975}"/>
              </a:ext>
            </a:extLst>
          </p:cNvPr>
          <p:cNvSpPr/>
          <p:nvPr/>
        </p:nvSpPr>
        <p:spPr>
          <a:xfrm>
            <a:off x="1121454" y="1711097"/>
            <a:ext cx="4395755" cy="1815882"/>
          </a:xfrm>
          <a:prstGeom prst="rect">
            <a:avLst/>
          </a:prstGeom>
        </p:spPr>
        <p:txBody>
          <a:bodyPr wrap="none">
            <a:spAutoFit/>
          </a:bodyPr>
          <a:lstStyle/>
          <a:p>
            <a:r>
              <a:rPr lang="en-US" sz="2800" dirty="0">
                <a:latin typeface="Segoe UI" panose="020B0502040204020203" pitchFamily="34" charset="0"/>
                <a:cs typeface="Segoe UI" panose="020B0502040204020203" pitchFamily="34" charset="0"/>
              </a:rPr>
              <a:t>The final touch</a:t>
            </a:r>
          </a:p>
          <a:p>
            <a:r>
              <a:rPr lang="en-US" sz="2800" dirty="0">
                <a:latin typeface="Segoe UI" panose="020B0502040204020203" pitchFamily="34" charset="0"/>
                <a:cs typeface="Segoe UI" panose="020B0502040204020203" pitchFamily="34" charset="0"/>
              </a:rPr>
              <a:t>	</a:t>
            </a:r>
          </a:p>
          <a:p>
            <a:endParaRPr lang="en-US" sz="2800" dirty="0">
              <a:latin typeface="Segoe UI" panose="020B0502040204020203" pitchFamily="34" charset="0"/>
              <a:cs typeface="Segoe UI" panose="020B0502040204020203" pitchFamily="34" charset="0"/>
            </a:endParaRPr>
          </a:p>
          <a:p>
            <a:r>
              <a:rPr lang="en-US" sz="2800" dirty="0">
                <a:latin typeface="Segoe UI" panose="020B0502040204020203" pitchFamily="34" charset="0"/>
                <a:cs typeface="Segoe UI" panose="020B0502040204020203" pitchFamily="34" charset="0"/>
              </a:rPr>
              <a:t>	Hiding in plain sight!</a:t>
            </a:r>
          </a:p>
        </p:txBody>
      </p:sp>
    </p:spTree>
    <p:extLst>
      <p:ext uri="{BB962C8B-B14F-4D97-AF65-F5344CB8AC3E}">
        <p14:creationId xmlns:p14="http://schemas.microsoft.com/office/powerpoint/2010/main" val="2022141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0F8E6B-3198-4644-A484-C09C9AD7147E}"/>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1BF78C52-77F8-4109-8CDE-7F92C6B3980E}"/>
              </a:ext>
            </a:extLst>
          </p:cNvPr>
          <p:cNvSpPr>
            <a:spLocks noGrp="1"/>
          </p:cNvSpPr>
          <p:nvPr>
            <p:ph idx="1"/>
          </p:nvPr>
        </p:nvSpPr>
        <p:spPr/>
        <p:txBody>
          <a:bodyPr>
            <a:normAutofit/>
          </a:bodyPr>
          <a:lstStyle/>
          <a:p>
            <a:r>
              <a:rPr lang="en-US" dirty="0"/>
              <a:t>Engage with empathy</a:t>
            </a:r>
          </a:p>
          <a:p>
            <a:r>
              <a:rPr lang="en-US" dirty="0"/>
              <a:t>Become an enabler</a:t>
            </a:r>
          </a:p>
          <a:p>
            <a:r>
              <a:rPr lang="en-US" dirty="0"/>
              <a:t>Understanding &gt; products</a:t>
            </a:r>
          </a:p>
          <a:p>
            <a:endParaRPr lang="en-US" dirty="0"/>
          </a:p>
          <a:p>
            <a:endParaRPr lang="en-US" dirty="0"/>
          </a:p>
          <a:p>
            <a:r>
              <a:rPr lang="en-US" dirty="0"/>
              <a:t>PowerShell is immensely helpful for security delegation</a:t>
            </a:r>
          </a:p>
          <a:p>
            <a:endParaRPr lang="en-US" dirty="0"/>
          </a:p>
          <a:p>
            <a:endParaRPr lang="en-US" dirty="0"/>
          </a:p>
          <a:p>
            <a:endParaRPr lang="en-US" dirty="0"/>
          </a:p>
        </p:txBody>
      </p:sp>
      <p:sp>
        <p:nvSpPr>
          <p:cNvPr id="5" name="Footer Placeholder 4">
            <a:extLst>
              <a:ext uri="{FF2B5EF4-FFF2-40B4-BE49-F238E27FC236}">
                <a16:creationId xmlns:a16="http://schemas.microsoft.com/office/drawing/2014/main" id="{4E5BF2A3-5478-4352-9C89-5EFF43644166}"/>
              </a:ext>
            </a:extLst>
          </p:cNvPr>
          <p:cNvSpPr>
            <a:spLocks noGrp="1"/>
          </p:cNvSpPr>
          <p:nvPr>
            <p:ph type="ftr" sz="quarter" idx="11"/>
          </p:nvPr>
        </p:nvSpPr>
        <p:spPr/>
        <p:txBody>
          <a:bodyPr/>
          <a:lstStyle/>
          <a:p>
            <a:r>
              <a:rPr lang="en-US"/>
              <a:t>@IISResetMe</a:t>
            </a:r>
            <a:endParaRPr lang="en-US" dirty="0"/>
          </a:p>
        </p:txBody>
      </p:sp>
    </p:spTree>
    <p:extLst>
      <p:ext uri="{BB962C8B-B14F-4D97-AF65-F5344CB8AC3E}">
        <p14:creationId xmlns:p14="http://schemas.microsoft.com/office/powerpoint/2010/main" val="19806416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DBD17C6F-7B92-4C22-BB94-3244A56AD09C}"/>
              </a:ext>
            </a:extLst>
          </p:cNvPr>
          <p:cNvSpPr>
            <a:spLocks noGrp="1"/>
          </p:cNvSpPr>
          <p:nvPr>
            <p:ph type="ftr" sz="quarter" idx="11"/>
          </p:nvPr>
        </p:nvSpPr>
        <p:spPr/>
        <p:txBody>
          <a:bodyPr/>
          <a:lstStyle/>
          <a:p>
            <a:r>
              <a:rPr lang="en-US"/>
              <a:t>@IISResetMe</a:t>
            </a:r>
          </a:p>
        </p:txBody>
      </p:sp>
    </p:spTree>
    <p:extLst>
      <p:ext uri="{BB962C8B-B14F-4D97-AF65-F5344CB8AC3E}">
        <p14:creationId xmlns:p14="http://schemas.microsoft.com/office/powerpoint/2010/main" val="34344340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81BC3A-80BB-467B-B23B-5C7AFBEF9201}"/>
              </a:ext>
            </a:extLst>
          </p:cNvPr>
          <p:cNvSpPr>
            <a:spLocks noGrp="1"/>
          </p:cNvSpPr>
          <p:nvPr>
            <p:ph type="ftr" sz="quarter" idx="11"/>
          </p:nvPr>
        </p:nvSpPr>
        <p:spPr/>
        <p:txBody>
          <a:bodyPr/>
          <a:lstStyle/>
          <a:p>
            <a:r>
              <a:rPr lang="en-US"/>
              <a:t>@IISResetMe</a:t>
            </a:r>
          </a:p>
        </p:txBody>
      </p:sp>
    </p:spTree>
    <p:extLst>
      <p:ext uri="{BB962C8B-B14F-4D97-AF65-F5344CB8AC3E}">
        <p14:creationId xmlns:p14="http://schemas.microsoft.com/office/powerpoint/2010/main" val="3132762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05F39C-4AA0-4044-BDA5-15C6FA7A6E1E}"/>
              </a:ext>
            </a:extLst>
          </p:cNvPr>
          <p:cNvSpPr>
            <a:spLocks noGrp="1"/>
          </p:cNvSpPr>
          <p:nvPr>
            <p:ph type="title"/>
          </p:nvPr>
        </p:nvSpPr>
        <p:spPr/>
        <p:txBody>
          <a:bodyPr/>
          <a:lstStyle/>
          <a:p>
            <a:r>
              <a:rPr lang="sr-Latn-RS" dirty="0"/>
              <a:t>a</a:t>
            </a:r>
            <a:r>
              <a:rPr lang="en-US" dirty="0"/>
              <a:t>bout</a:t>
            </a:r>
            <a:r>
              <a:rPr lang="sr-Latn-RS" dirty="0"/>
              <a:t>_Speaker</a:t>
            </a:r>
            <a:endParaRPr lang="en-US" dirty="0"/>
          </a:p>
        </p:txBody>
      </p:sp>
      <p:sp>
        <p:nvSpPr>
          <p:cNvPr id="4" name="Content Placeholder 3">
            <a:extLst>
              <a:ext uri="{FF2B5EF4-FFF2-40B4-BE49-F238E27FC236}">
                <a16:creationId xmlns:a16="http://schemas.microsoft.com/office/drawing/2014/main" id="{774F3289-CF28-4B5F-A303-11730BFBF1C4}"/>
              </a:ext>
            </a:extLst>
          </p:cNvPr>
          <p:cNvSpPr>
            <a:spLocks noGrp="1"/>
          </p:cNvSpPr>
          <p:nvPr>
            <p:ph idx="1"/>
          </p:nvPr>
        </p:nvSpPr>
        <p:spPr/>
        <p:txBody>
          <a:bodyPr/>
          <a:lstStyle/>
          <a:p>
            <a:r>
              <a:rPr lang="en-GB" sz="2000" dirty="0">
                <a:latin typeface="Consolas" panose="020B0609020204030204" pitchFamily="49" charset="0"/>
              </a:rPr>
              <a:t>Mathias R. Jessen (@</a:t>
            </a:r>
            <a:r>
              <a:rPr lang="en-GB" sz="2000" dirty="0" err="1">
                <a:latin typeface="Consolas" panose="020B0609020204030204" pitchFamily="49" charset="0"/>
              </a:rPr>
              <a:t>IISResetMe</a:t>
            </a:r>
            <a:r>
              <a:rPr lang="en-GB" sz="2000" dirty="0">
                <a:latin typeface="Consolas" panose="020B0609020204030204" pitchFamily="49" charset="0"/>
              </a:rPr>
              <a:t>)</a:t>
            </a:r>
          </a:p>
          <a:p>
            <a:endParaRPr lang="en-GB" sz="2000" dirty="0">
              <a:latin typeface="Consolas" panose="020B0609020204030204" pitchFamily="49" charset="0"/>
            </a:endParaRPr>
          </a:p>
          <a:p>
            <a:r>
              <a:rPr lang="en-GB" sz="2000" dirty="0">
                <a:latin typeface="Consolas" panose="020B0609020204030204" pitchFamily="49" charset="0"/>
              </a:rPr>
              <a:t>Professionally</a:t>
            </a:r>
          </a:p>
          <a:p>
            <a:pPr lvl="1"/>
            <a:r>
              <a:rPr lang="en-GB" sz="2000" dirty="0">
                <a:latin typeface="Consolas" panose="020B0609020204030204" pitchFamily="49" charset="0"/>
              </a:rPr>
              <a:t>Threat Detection Engineer @ Booking.com (we’re hiring!)</a:t>
            </a:r>
          </a:p>
          <a:p>
            <a:pPr lvl="1"/>
            <a:r>
              <a:rPr lang="en-GB" sz="2000" dirty="0">
                <a:latin typeface="Consolas" panose="020B0609020204030204" pitchFamily="49" charset="0"/>
              </a:rPr>
              <a:t>Reads a lot of code, writes very little</a:t>
            </a:r>
          </a:p>
          <a:p>
            <a:pPr lvl="1"/>
            <a:r>
              <a:rPr lang="en-GB" sz="2000" dirty="0">
                <a:latin typeface="Consolas" panose="020B0609020204030204" pitchFamily="49" charset="0"/>
              </a:rPr>
              <a:t>Recovering {web dev, ops-person, heckler}</a:t>
            </a:r>
          </a:p>
          <a:p>
            <a:endParaRPr lang="en-GB" sz="2000" dirty="0">
              <a:latin typeface="Consolas" panose="020B0609020204030204" pitchFamily="49" charset="0"/>
            </a:endParaRPr>
          </a:p>
          <a:p>
            <a:r>
              <a:rPr lang="en-GB" sz="2000" dirty="0">
                <a:latin typeface="Consolas" panose="020B0609020204030204" pitchFamily="49" charset="0"/>
              </a:rPr>
              <a:t>Privately</a:t>
            </a:r>
          </a:p>
          <a:p>
            <a:pPr lvl="1"/>
            <a:r>
              <a:rPr lang="en-GB" sz="2000" dirty="0">
                <a:latin typeface="Consolas" panose="020B0609020204030204" pitchFamily="49" charset="0"/>
              </a:rPr>
              <a:t>Obsessed with PowerShell</a:t>
            </a:r>
          </a:p>
          <a:p>
            <a:pPr lvl="1"/>
            <a:r>
              <a:rPr lang="en-GB" sz="2000" dirty="0">
                <a:latin typeface="Consolas" panose="020B0609020204030204" pitchFamily="49" charset="0"/>
              </a:rPr>
              <a:t>Addicted to </a:t>
            </a:r>
          </a:p>
          <a:p>
            <a:pPr lvl="2"/>
            <a:r>
              <a:rPr lang="en-GB" sz="1600" dirty="0" err="1">
                <a:latin typeface="Consolas" panose="020B0609020204030204" pitchFamily="49" charset="0"/>
              </a:rPr>
              <a:t>StackExchange</a:t>
            </a:r>
            <a:r>
              <a:rPr lang="en-GB" sz="1600" dirty="0">
                <a:latin typeface="Consolas" panose="020B0609020204030204" pitchFamily="49" charset="0"/>
              </a:rPr>
              <a:t> </a:t>
            </a:r>
          </a:p>
          <a:p>
            <a:pPr lvl="2"/>
            <a:r>
              <a:rPr lang="en-GB" sz="1600" dirty="0">
                <a:latin typeface="Consolas" panose="020B0609020204030204" pitchFamily="49" charset="0"/>
              </a:rPr>
              <a:t>Black (?:</a:t>
            </a:r>
            <a:r>
              <a:rPr lang="en-GB" sz="1600" dirty="0" err="1">
                <a:latin typeface="Consolas" panose="020B0609020204030204" pitchFamily="49" charset="0"/>
              </a:rPr>
              <a:t>Liquorice|Metal</a:t>
            </a:r>
            <a:r>
              <a:rPr lang="en-GB" sz="1600" dirty="0">
                <a:latin typeface="Consolas" panose="020B0609020204030204" pitchFamily="49" charset="0"/>
              </a:rPr>
              <a:t>)</a:t>
            </a:r>
          </a:p>
          <a:p>
            <a:pPr lvl="2"/>
            <a:endParaRPr lang="en-GB" sz="1600" dirty="0">
              <a:latin typeface="Consolas" panose="020B0609020204030204" pitchFamily="49" charset="0"/>
            </a:endParaRPr>
          </a:p>
          <a:p>
            <a:pPr lvl="2"/>
            <a:endParaRPr lang="en-GB" sz="1600" dirty="0">
              <a:latin typeface="Consolas" panose="020B0609020204030204" pitchFamily="49" charset="0"/>
            </a:endParaRPr>
          </a:p>
        </p:txBody>
      </p:sp>
      <p:sp>
        <p:nvSpPr>
          <p:cNvPr id="5" name="Footer Placeholder 4">
            <a:extLst>
              <a:ext uri="{FF2B5EF4-FFF2-40B4-BE49-F238E27FC236}">
                <a16:creationId xmlns:a16="http://schemas.microsoft.com/office/drawing/2014/main" id="{BA7E7801-A04A-4494-8FB6-E872AAE1B38A}"/>
              </a:ext>
            </a:extLst>
          </p:cNvPr>
          <p:cNvSpPr>
            <a:spLocks noGrp="1"/>
          </p:cNvSpPr>
          <p:nvPr>
            <p:ph type="ftr" sz="quarter" idx="11"/>
          </p:nvPr>
        </p:nvSpPr>
        <p:spPr/>
        <p:txBody>
          <a:bodyPr/>
          <a:lstStyle/>
          <a:p>
            <a:r>
              <a:rPr lang="en-US"/>
              <a:t>@IISResetMe</a:t>
            </a:r>
            <a:endParaRPr lang="en-US" dirty="0"/>
          </a:p>
        </p:txBody>
      </p:sp>
      <p:pic>
        <p:nvPicPr>
          <p:cNvPr id="6" name="Picture 2" descr="profile for Mathias R. Jessen on Stack Exchange, a network of free, community-driven Q&amp;A sites">
            <a:extLst>
              <a:ext uri="{FF2B5EF4-FFF2-40B4-BE49-F238E27FC236}">
                <a16:creationId xmlns:a16="http://schemas.microsoft.com/office/drawing/2014/main" id="{576EB33A-BA93-40C6-B276-5DE47D5118D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13279" y="762305"/>
            <a:ext cx="1905004" cy="531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849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@IISResetMe</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3</a:t>
            </a:r>
          </a:p>
        </p:txBody>
      </p:sp>
    </p:spTree>
    <p:extLst>
      <p:ext uri="{BB962C8B-B14F-4D97-AF65-F5344CB8AC3E}">
        <p14:creationId xmlns:p14="http://schemas.microsoft.com/office/powerpoint/2010/main" val="4029735255"/>
      </p:ext>
    </p:extLst>
  </p:cSld>
  <p:clrMapOvr>
    <a:masterClrMapping/>
  </p:clrMapOvr>
  <p:transition spd="slow" advTm="1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@IISResetMe</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2</a:t>
            </a:r>
          </a:p>
        </p:txBody>
      </p:sp>
    </p:spTree>
    <p:extLst>
      <p:ext uri="{BB962C8B-B14F-4D97-AF65-F5344CB8AC3E}">
        <p14:creationId xmlns:p14="http://schemas.microsoft.com/office/powerpoint/2010/main" val="3875712801"/>
      </p:ext>
    </p:extLst>
  </p:cSld>
  <p:clrMapOvr>
    <a:masterClrMapping/>
  </p:clrMapOvr>
  <p:transition spd="slow" advTm="1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@IISResetMe</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1</a:t>
            </a:r>
          </a:p>
        </p:txBody>
      </p:sp>
    </p:spTree>
    <p:extLst>
      <p:ext uri="{BB962C8B-B14F-4D97-AF65-F5344CB8AC3E}">
        <p14:creationId xmlns:p14="http://schemas.microsoft.com/office/powerpoint/2010/main" val="3105615110"/>
      </p:ext>
    </p:extLst>
  </p:cSld>
  <p:clrMapOvr>
    <a:masterClrMapping/>
  </p:clrMapOvr>
  <p:transition spd="slow" advTm="100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p:txBody>
          <a:bodyPr/>
          <a:lstStyle/>
          <a:p>
            <a:r>
              <a:rPr lang="en-US" dirty="0"/>
              <a:t>Attack Surface Reductions</a:t>
            </a:r>
            <a:br>
              <a:rPr lang="en-US" dirty="0"/>
            </a:br>
            <a:r>
              <a:rPr lang="en-US" sz="4800" dirty="0"/>
              <a:t>for the Adventurous Admin</a:t>
            </a:r>
            <a:endParaRPr lang="en-US" dirty="0"/>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dirty="0"/>
              <a:t>Mathias R. Jessen</a:t>
            </a:r>
          </a:p>
          <a:p>
            <a:r>
              <a:rPr lang="en-US" dirty="0"/>
              <a:t>@</a:t>
            </a:r>
            <a:r>
              <a:rPr lang="en-US" dirty="0" err="1"/>
              <a:t>IISResetMe</a:t>
            </a:r>
            <a:endParaRPr lang="en-US" dirty="0"/>
          </a:p>
        </p:txBody>
      </p:sp>
    </p:spTree>
    <p:extLst>
      <p:ext uri="{BB962C8B-B14F-4D97-AF65-F5344CB8AC3E}">
        <p14:creationId xmlns:p14="http://schemas.microsoft.com/office/powerpoint/2010/main" val="205213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How to insert your Twitter handle</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a:xfrm>
            <a:off x="357809" y="1423686"/>
            <a:ext cx="11688417" cy="4122349"/>
          </a:xfrm>
        </p:spPr>
        <p:txBody>
          <a:bodyPr>
            <a:normAutofit fontScale="92500" lnSpcReduction="20000"/>
          </a:bodyPr>
          <a:lstStyle/>
          <a:p>
            <a:r>
              <a:rPr lang="en-US" dirty="0"/>
              <a:t>1. On the </a:t>
            </a:r>
            <a:r>
              <a:rPr lang="en-US" b="1" dirty="0"/>
              <a:t>Insert</a:t>
            </a:r>
            <a:r>
              <a:rPr lang="en-US" dirty="0"/>
              <a:t> tab, select </a:t>
            </a:r>
            <a:r>
              <a:rPr lang="en-US" b="1" dirty="0"/>
              <a:t>Header &amp; Footer</a:t>
            </a:r>
            <a:r>
              <a:rPr lang="en-US" dirty="0"/>
              <a:t>.</a:t>
            </a:r>
          </a:p>
          <a:p>
            <a:r>
              <a:rPr lang="en-US" dirty="0"/>
              <a:t> </a:t>
            </a:r>
          </a:p>
          <a:p>
            <a:r>
              <a:rPr lang="en-US" dirty="0"/>
              <a:t>2. On the </a:t>
            </a:r>
            <a:r>
              <a:rPr lang="en-US" b="1" dirty="0"/>
              <a:t>Slide</a:t>
            </a:r>
            <a:r>
              <a:rPr lang="en-US" dirty="0"/>
              <a:t> tab, check the </a:t>
            </a:r>
            <a:r>
              <a:rPr lang="en-US" b="1" dirty="0"/>
              <a:t>Footer</a:t>
            </a:r>
            <a:r>
              <a:rPr lang="en-US" dirty="0"/>
              <a:t> box.</a:t>
            </a:r>
          </a:p>
          <a:p>
            <a:endParaRPr lang="en-US" dirty="0"/>
          </a:p>
          <a:p>
            <a:r>
              <a:rPr lang="en-US" dirty="0"/>
              <a:t>3. In the box below </a:t>
            </a:r>
            <a:r>
              <a:rPr lang="en-US" b="1" dirty="0"/>
              <a:t>Footer</a:t>
            </a:r>
            <a:r>
              <a:rPr lang="en-US" dirty="0"/>
              <a:t>, type your Twitter handle (e.g. @</a:t>
            </a:r>
            <a:r>
              <a:rPr lang="en-US" dirty="0" err="1"/>
              <a:t>PSConfEU</a:t>
            </a:r>
            <a:r>
              <a:rPr lang="en-US" dirty="0"/>
              <a:t>). </a:t>
            </a:r>
          </a:p>
          <a:p>
            <a:r>
              <a:rPr lang="en-US" dirty="0"/>
              <a:t> </a:t>
            </a:r>
          </a:p>
          <a:p>
            <a:r>
              <a:rPr lang="en-US" dirty="0"/>
              <a:t>4. To prevent the footer from appearing on the title slide, check the </a:t>
            </a:r>
            <a:r>
              <a:rPr lang="en-US" b="1" dirty="0"/>
              <a:t>Don't show on title slide </a:t>
            </a:r>
            <a:r>
              <a:rPr lang="en-US" dirty="0"/>
              <a:t>box.</a:t>
            </a:r>
          </a:p>
          <a:p>
            <a:endParaRPr lang="en-US" dirty="0"/>
          </a:p>
          <a:p>
            <a:r>
              <a:rPr lang="en-US" dirty="0"/>
              <a:t>5. Click </a:t>
            </a:r>
            <a:r>
              <a:rPr lang="en-US" b="1" dirty="0"/>
              <a:t>Apply to All </a:t>
            </a:r>
            <a:r>
              <a:rPr lang="en-US" dirty="0"/>
              <a:t>button.</a:t>
            </a:r>
          </a:p>
          <a:p>
            <a:endParaRPr lang="en-US" dirty="0"/>
          </a:p>
          <a:p>
            <a:endParaRPr lang="en-US"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@IISResetMe</a:t>
            </a:r>
            <a:endParaRPr lang="en-US" dirty="0"/>
          </a:p>
        </p:txBody>
      </p:sp>
    </p:spTree>
    <p:extLst>
      <p:ext uri="{BB962C8B-B14F-4D97-AF65-F5344CB8AC3E}">
        <p14:creationId xmlns:p14="http://schemas.microsoft.com/office/powerpoint/2010/main" val="3219753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This Session</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endParaRPr lang="de-DE" dirty="0"/>
          </a:p>
          <a:p>
            <a:pPr marL="457200" indent="-457200">
              <a:buFont typeface="Arial" panose="020B0604020202020204" pitchFamily="34" charset="0"/>
              <a:buChar char="•"/>
            </a:pPr>
            <a:r>
              <a:rPr lang="de-DE" dirty="0"/>
              <a:t>We‘ll talk about Windows Security</a:t>
            </a:r>
          </a:p>
          <a:p>
            <a:pPr marL="457200" indent="-457200">
              <a:buFont typeface="Arial" panose="020B0604020202020204" pitchFamily="34" charset="0"/>
              <a:buChar char="•"/>
            </a:pPr>
            <a:r>
              <a:rPr lang="de-DE" dirty="0"/>
              <a:t>Pragmatic Security Engineering</a:t>
            </a:r>
          </a:p>
          <a:p>
            <a:endParaRPr lang="en-US" sz="2400"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@IISResetMe</a:t>
            </a:r>
            <a:endParaRPr lang="en-US" dirty="0"/>
          </a:p>
        </p:txBody>
      </p:sp>
    </p:spTree>
    <p:extLst>
      <p:ext uri="{BB962C8B-B14F-4D97-AF65-F5344CB8AC3E}">
        <p14:creationId xmlns:p14="http://schemas.microsoft.com/office/powerpoint/2010/main" val="1387870376"/>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98BD6D6E-F95A-41EE-AC20-08AF048B1503}"/>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AE8BEA1D-CCF4-48A5-AC7F-4DEF24E89AC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PSConfEU_2019_16x9_Template_v03</Template>
  <TotalTime>0</TotalTime>
  <Words>1994</Words>
  <Application>Microsoft Office PowerPoint</Application>
  <PresentationFormat>Widescreen</PresentationFormat>
  <Paragraphs>341</Paragraphs>
  <Slides>36</Slides>
  <Notes>35</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36</vt:i4>
      </vt:variant>
    </vt:vector>
  </HeadingPairs>
  <TitlesOfParts>
    <vt:vector size="46" baseType="lpstr">
      <vt:lpstr>Segoe UI</vt:lpstr>
      <vt:lpstr>Alfarn</vt:lpstr>
      <vt:lpstr>Consolas</vt:lpstr>
      <vt:lpstr>Calibri</vt:lpstr>
      <vt:lpstr>Courier New</vt:lpstr>
      <vt:lpstr>CarlMarx</vt:lpstr>
      <vt:lpstr>Stencil</vt:lpstr>
      <vt:lpstr>Arial</vt:lpstr>
      <vt:lpstr>Office</vt:lpstr>
      <vt:lpstr>Custom Design</vt:lpstr>
      <vt:lpstr>Attack Surface Reductions for the Adventurous Admin</vt:lpstr>
      <vt:lpstr>PowerPoint Presentation</vt:lpstr>
      <vt:lpstr>PowerPoint Presentation</vt:lpstr>
      <vt:lpstr>PowerPoint Presentation</vt:lpstr>
      <vt:lpstr>PowerPoint Presentation</vt:lpstr>
      <vt:lpstr>PowerPoint Presentation</vt:lpstr>
      <vt:lpstr>Attack Surface Reductions for the Adventurous Admin</vt:lpstr>
      <vt:lpstr>How to insert your Twitter handle</vt:lpstr>
      <vt:lpstr>This Session</vt:lpstr>
      <vt:lpstr>Agenda</vt:lpstr>
      <vt:lpstr>Where I‘m coming from</vt:lpstr>
      <vt:lpstr>Principles of Pragmatic Security Engineering</vt:lpstr>
      <vt:lpstr>Enagage with empathy</vt:lpstr>
      <vt:lpstr>Enagage with empathy</vt:lpstr>
      <vt:lpstr>Transition to enablement</vt:lpstr>
      <vt:lpstr>Transition to enablement</vt:lpstr>
      <vt:lpstr>Understanding risk and opportunity</vt:lpstr>
      <vt:lpstr>The 4 Follies of the Breachable Enterprise™</vt:lpstr>
      <vt:lpstr>Things you can do without a huge budget</vt:lpstr>
      <vt:lpstr>Local Admin Temporary Elevation Request</vt:lpstr>
      <vt:lpstr>Local Admin Temporary Elevation Request</vt:lpstr>
      <vt:lpstr>The Classic Conversation</vt:lpstr>
      <vt:lpstr>The immediate result?</vt:lpstr>
      <vt:lpstr>The Solution</vt:lpstr>
      <vt:lpstr>The Result?</vt:lpstr>
      <vt:lpstr>Components?</vt:lpstr>
      <vt:lpstr>NoNeedToCry – $0 Ransomware Mitigation</vt:lpstr>
      <vt:lpstr>NoNeedToCry – $0 Ransomware Mitigation</vt:lpstr>
      <vt:lpstr>NoNeedToCry – $0 Ransomware Mitigation</vt:lpstr>
      <vt:lpstr>NoNeedToCry – $0 Ransomware Mitigation</vt:lpstr>
      <vt:lpstr>NoNeedToCry – $0 Ransomware Mitigation</vt:lpstr>
      <vt:lpstr>NoNeedToCry – $0 Ransomware Mitigation</vt:lpstr>
      <vt:lpstr>Summary</vt:lpstr>
      <vt:lpstr>PowerPoint Presentation</vt:lpstr>
      <vt:lpstr>PowerPoint Presentation</vt:lpstr>
      <vt:lpstr>about_Speaker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2019-06-06T09:36:35Z</dcterms:created>
  <dcterms:modified xsi:type="dcterms:W3CDTF">2019-06-06T09:36:58Z</dcterms:modified>
</cp:coreProperties>
</file>